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  <p:sldMasterId id="2147483674" r:id="rId2"/>
  </p:sldMasterIdLst>
  <p:notesMasterIdLst>
    <p:notesMasterId r:id="rId49"/>
  </p:notesMasterIdLst>
  <p:sldIdLst>
    <p:sldId id="256" r:id="rId3"/>
    <p:sldId id="257" r:id="rId4"/>
    <p:sldId id="258" r:id="rId5"/>
    <p:sldId id="259" r:id="rId6"/>
    <p:sldId id="260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98" r:id="rId19"/>
    <p:sldId id="273" r:id="rId20"/>
    <p:sldId id="274" r:id="rId21"/>
    <p:sldId id="275" r:id="rId22"/>
    <p:sldId id="276" r:id="rId23"/>
    <p:sldId id="277" r:id="rId24"/>
    <p:sldId id="278" r:id="rId25"/>
    <p:sldId id="307" r:id="rId26"/>
    <p:sldId id="299" r:id="rId27"/>
    <p:sldId id="300" r:id="rId28"/>
    <p:sldId id="301" r:id="rId29"/>
    <p:sldId id="303" r:id="rId30"/>
    <p:sldId id="310" r:id="rId31"/>
    <p:sldId id="304" r:id="rId32"/>
    <p:sldId id="305" r:id="rId33"/>
    <p:sldId id="279" r:id="rId34"/>
    <p:sldId id="280" r:id="rId35"/>
    <p:sldId id="281" r:id="rId36"/>
    <p:sldId id="282" r:id="rId37"/>
    <p:sldId id="283" r:id="rId38"/>
    <p:sldId id="284" r:id="rId39"/>
    <p:sldId id="285" r:id="rId40"/>
    <p:sldId id="309" r:id="rId41"/>
    <p:sldId id="293" r:id="rId42"/>
    <p:sldId id="294" r:id="rId43"/>
    <p:sldId id="295" r:id="rId44"/>
    <p:sldId id="296" r:id="rId45"/>
    <p:sldId id="308" r:id="rId46"/>
    <p:sldId id="311" r:id="rId47"/>
    <p:sldId id="312" r:id="rId48"/>
  </p:sldIdLst>
  <p:sldSz cx="12192000" cy="6858000"/>
  <p:notesSz cx="6858000" cy="9144000"/>
  <p:embeddedFontLst>
    <p:embeddedFont>
      <p:font typeface="Roboto Mono" panose="020B0604020202020204" charset="0"/>
      <p:regular r:id="rId50"/>
      <p:bold r:id="rId51"/>
      <p:italic r:id="rId52"/>
      <p:boldItalic r:id="rId53"/>
    </p:embeddedFont>
    <p:embeddedFont>
      <p:font typeface="Calibri" panose="020F0502020204030204" pitchFamily="34" charset="0"/>
      <p:regular r:id="rId54"/>
      <p:bold r:id="rId55"/>
      <p:italic r:id="rId56"/>
      <p:boldItalic r:id="rId57"/>
    </p:embeddedFont>
    <p:embeddedFont>
      <p:font typeface="Amatic SC" panose="020B0604020202020204" charset="-79"/>
      <p:regular r:id="rId58"/>
      <p:bold r:id="rId59"/>
    </p:embeddedFont>
    <p:embeddedFont>
      <p:font typeface="Open Sans" panose="020B0604020202020204" charset="0"/>
      <p:regular r:id="rId60"/>
      <p:bold r:id="rId61"/>
      <p:italic r:id="rId62"/>
      <p:boldItalic r:id="rId6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895" autoAdjust="0"/>
  </p:normalViewPr>
  <p:slideViewPr>
    <p:cSldViewPr>
      <p:cViewPr>
        <p:scale>
          <a:sx n="77" d="100"/>
          <a:sy n="77" d="100"/>
        </p:scale>
        <p:origin x="-124" y="-156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font" Target="fonts/font1.fntdata"/><Relationship Id="rId55" Type="http://schemas.openxmlformats.org/officeDocument/2006/relationships/font" Target="fonts/font6.fntdata"/><Relationship Id="rId63" Type="http://schemas.openxmlformats.org/officeDocument/2006/relationships/font" Target="fonts/font14.fntdata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font" Target="fonts/font4.fntdata"/><Relationship Id="rId58" Type="http://schemas.openxmlformats.org/officeDocument/2006/relationships/font" Target="fonts/font9.fntdata"/><Relationship Id="rId66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notesMaster" Target="notesMasters/notesMaster1.xml"/><Relationship Id="rId57" Type="http://schemas.openxmlformats.org/officeDocument/2006/relationships/font" Target="fonts/font8.fntdata"/><Relationship Id="rId61" Type="http://schemas.openxmlformats.org/officeDocument/2006/relationships/font" Target="fonts/font12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font" Target="fonts/font3.fntdata"/><Relationship Id="rId60" Type="http://schemas.openxmlformats.org/officeDocument/2006/relationships/font" Target="fonts/font11.fntdata"/><Relationship Id="rId65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font" Target="fonts/font7.fntdata"/><Relationship Id="rId64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font" Target="fonts/font2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font" Target="fonts/font10.fntdata"/><Relationship Id="rId67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font" Target="fonts/font5.fntdata"/><Relationship Id="rId62" Type="http://schemas.openxmlformats.org/officeDocument/2006/relationships/font" Target="fonts/font1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26951458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485bd0b8b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2485bd0b8b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lt1"/>
                </a:solidFill>
              </a:rPr>
              <a:t>Version: 2019/05/13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61e990e121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61e990e121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61e990e121_1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61e990e121_1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61e990e121_1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61e990e121_1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61e990e121_1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61e990e121_1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61e990e121_1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61e990e121_1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61e990e121_1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61e990e121_1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61e990e121_1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61e990e121_1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61e990e121_1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61e990e121_1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61e990e121_1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61e990e121_1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61e990e121_1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61e990e121_1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2e52b352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32e52b352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619b4da86c_1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619b4da86c_1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61e990e121_1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61e990e121_1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619b4da86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619b4da86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619b4da86c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619b4da86c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619b4da86c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619b4da86c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619b4da86c_1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619b4da86c_1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619b4da86c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619b4da86c_1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619b4da86c_1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619b4da86c_1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619b4da86c_1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619b4da86c_1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619b4da86c_1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619b4da86c_1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61c9cc0ada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61c9cc0ada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619b4da86c_1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619b4da86c_1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619b4da86c_1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619b4da86c_1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619b4da86c_1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619b4da86c_1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619b4da86c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619b4da86c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619b4da86c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619b4da86c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619b4da86c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619b4da86c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619b4da86c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619b4da86c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619b4da86c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619b4da86c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619b4da86c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619b4da86c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619b4da86c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619b4da86c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61e990e121_1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61e990e121_1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61e990e121_1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61e990e121_1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616eefd016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616eefd016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61e990e121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61e990e121_1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61e990e121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61e990e121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61e990e121_1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61e990e121_1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619b4da86c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619b4da86c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619b4da86c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619b4da86c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61e990e121_1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61e990e121_1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61e990e121_1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61e990e121_1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61e990e121_1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61e990e121_1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61e990e121_1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61e990e121_1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61e990e121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61e990e121_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vodni snimek napravo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6347417" y="4485737"/>
            <a:ext cx="4964529" cy="460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000" i="0" u="none" strike="noStrike" cap="none">
                <a:solidFill>
                  <a:schemeClr val="lt1"/>
                </a:solidFill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lvl="2" indent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3pPr>
            <a:lvl4pPr lvl="3" indent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4pPr>
            <a:lvl5pPr lvl="4" indent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5pPr>
            <a:lvl6pPr lvl="5" indent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6pPr>
            <a:lvl7pPr lvl="6" indent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7pPr>
            <a:lvl8pPr lvl="7" indent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8pPr>
            <a:lvl9pPr lvl="8" indent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1207450" y="1947153"/>
            <a:ext cx="10104600" cy="26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 i="0" u="none" strike="noStrike" cap="none">
                <a:solidFill>
                  <a:schemeClr val="lt1"/>
                </a:solidFill>
              </a:defRPr>
            </a:lvl1pPr>
            <a:lvl2pPr marL="457200" marR="0" lvl="1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000" i="0" u="none" strike="noStrike" cap="none">
                <a:solidFill>
                  <a:schemeClr val="lt1"/>
                </a:solidFill>
              </a:defRPr>
            </a:lvl2pPr>
            <a:lvl3pPr marL="914400" marR="0" lvl="2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800" i="0" u="none" strike="noStrike" cap="none">
                <a:solidFill>
                  <a:schemeClr val="lt1"/>
                </a:solidFill>
              </a:defRPr>
            </a:lvl3pPr>
            <a:lvl4pPr marL="1371600" marR="0" lvl="3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600" i="0" u="none" strike="noStrike" cap="none">
                <a:solidFill>
                  <a:schemeClr val="lt1"/>
                </a:solidFill>
              </a:defRPr>
            </a:lvl4pPr>
            <a:lvl5pPr marL="1828800" marR="0" lvl="4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600" i="0" u="none" strike="noStrike" cap="none">
                <a:solidFill>
                  <a:schemeClr val="lt1"/>
                </a:solidFill>
              </a:defRPr>
            </a:lvl5pPr>
            <a:lvl6pPr marL="2286000" marR="0" lvl="5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600" i="0" u="none" strike="noStrike" cap="none">
                <a:solidFill>
                  <a:schemeClr val="lt1"/>
                </a:solidFill>
              </a:defRPr>
            </a:lvl6pPr>
            <a:lvl7pPr marL="2743200" marR="0" lvl="6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600" i="0" u="none" strike="noStrike" cap="none">
                <a:solidFill>
                  <a:schemeClr val="lt1"/>
                </a:solidFill>
              </a:defRPr>
            </a:lvl7pPr>
            <a:lvl8pPr marL="3200400" marR="0" lvl="7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600" i="0" u="none" strike="noStrike" cap="none">
                <a:solidFill>
                  <a:schemeClr val="lt1"/>
                </a:solidFill>
              </a:defRPr>
            </a:lvl8pPr>
            <a:lvl9pPr marL="3657600" marR="0" lvl="8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600" i="0" u="none" strike="noStrike" cap="none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azdny" type="blank">
  <p:cSld name="BLANK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1"/>
          <p:cNvSpPr txBox="1">
            <a:spLocks noGrp="1"/>
          </p:cNvSpPr>
          <p:nvPr>
            <p:ph type="sldNum" idx="12"/>
          </p:nvPr>
        </p:nvSpPr>
        <p:spPr>
          <a:xfrm>
            <a:off x="8356059" y="6292850"/>
            <a:ext cx="283581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brazek">
  <p:cSld name="Obrázek s titulkem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2"/>
          <p:cNvSpPr>
            <a:spLocks noGrp="1"/>
          </p:cNvSpPr>
          <p:nvPr>
            <p:ph type="pic" idx="2"/>
          </p:nvPr>
        </p:nvSpPr>
        <p:spPr>
          <a:xfrm>
            <a:off x="1079770" y="1361872"/>
            <a:ext cx="10029217" cy="4416358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3200" i="0" u="none" strike="noStrike" cap="none">
                <a:solidFill>
                  <a:schemeClr val="dk1"/>
                </a:solidFill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5" name="Google Shape;45;p12"/>
          <p:cNvSpPr txBox="1">
            <a:spLocks noGrp="1"/>
          </p:cNvSpPr>
          <p:nvPr>
            <p:ph type="sldNum" idx="12"/>
          </p:nvPr>
        </p:nvSpPr>
        <p:spPr>
          <a:xfrm>
            <a:off x="8356059" y="6292850"/>
            <a:ext cx="283581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brazek s titulkem">
  <p:cSld name="2_Obrázek s titulkem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3"/>
          <p:cNvSpPr>
            <a:spLocks noGrp="1"/>
          </p:cNvSpPr>
          <p:nvPr>
            <p:ph type="pic" idx="2"/>
          </p:nvPr>
        </p:nvSpPr>
        <p:spPr>
          <a:xfrm>
            <a:off x="1079770" y="1361872"/>
            <a:ext cx="10029217" cy="4416358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3200" i="0" u="none" strike="noStrike" cap="none">
                <a:solidFill>
                  <a:schemeClr val="dk1"/>
                </a:solidFill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" name="Google Shape;48;p13"/>
          <p:cNvSpPr txBox="1">
            <a:spLocks noGrp="1"/>
          </p:cNvSpPr>
          <p:nvPr>
            <p:ph type="sldNum" idx="12"/>
          </p:nvPr>
        </p:nvSpPr>
        <p:spPr>
          <a:xfrm>
            <a:off x="8356059" y="6292850"/>
            <a:ext cx="283581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9" name="Google Shape;49;p13"/>
          <p:cNvSpPr txBox="1">
            <a:spLocks noGrp="1"/>
          </p:cNvSpPr>
          <p:nvPr>
            <p:ph type="title"/>
          </p:nvPr>
        </p:nvSpPr>
        <p:spPr>
          <a:xfrm>
            <a:off x="964660" y="528469"/>
            <a:ext cx="8325255" cy="8216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B3990"/>
              </a:buClr>
              <a:buSzPts val="1400"/>
              <a:buNone/>
              <a:defRPr sz="3200" i="0" u="none" strike="noStrike" cap="none">
                <a:solidFill>
                  <a:srgbClr val="2B3990"/>
                </a:solidFill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vodni snimek napravo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>
            <a:spLocks noGrp="1"/>
          </p:cNvSpPr>
          <p:nvPr>
            <p:ph type="ctrTitle"/>
          </p:nvPr>
        </p:nvSpPr>
        <p:spPr>
          <a:xfrm>
            <a:off x="6347417" y="4485737"/>
            <a:ext cx="4964400" cy="4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000" i="0" u="none" strike="noStrike" cap="none">
                <a:solidFill>
                  <a:schemeClr val="lt1"/>
                </a:solidFill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lvl="2" indent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3pPr>
            <a:lvl4pPr lvl="3" indent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4pPr>
            <a:lvl5pPr lvl="4" indent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5pPr>
            <a:lvl6pPr lvl="5" indent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6pPr>
            <a:lvl7pPr lvl="6" indent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7pPr>
            <a:lvl8pPr lvl="7" indent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8pPr>
            <a:lvl9pPr lvl="8" indent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6" name="Google Shape;56;p15"/>
          <p:cNvSpPr txBox="1">
            <a:spLocks noGrp="1"/>
          </p:cNvSpPr>
          <p:nvPr>
            <p:ph type="subTitle" idx="1"/>
          </p:nvPr>
        </p:nvSpPr>
        <p:spPr>
          <a:xfrm>
            <a:off x="1207450" y="1947153"/>
            <a:ext cx="10104600" cy="26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 i="0" u="none" strike="noStrike" cap="none">
                <a:solidFill>
                  <a:schemeClr val="lt1"/>
                </a:solidFill>
              </a:defRPr>
            </a:lvl1pPr>
            <a:lvl2pPr marL="457200" marR="0" lvl="1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000" i="0" u="none" strike="noStrike" cap="none">
                <a:solidFill>
                  <a:schemeClr val="lt1"/>
                </a:solidFill>
              </a:defRPr>
            </a:lvl2pPr>
            <a:lvl3pPr marL="914400" marR="0" lvl="2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800" i="0" u="none" strike="noStrike" cap="none">
                <a:solidFill>
                  <a:schemeClr val="lt1"/>
                </a:solidFill>
              </a:defRPr>
            </a:lvl3pPr>
            <a:lvl4pPr marL="1371600" marR="0" lvl="3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600" i="0" u="none" strike="noStrike" cap="none">
                <a:solidFill>
                  <a:schemeClr val="lt1"/>
                </a:solidFill>
              </a:defRPr>
            </a:lvl4pPr>
            <a:lvl5pPr marL="1828800" marR="0" lvl="4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600" i="0" u="none" strike="noStrike" cap="none">
                <a:solidFill>
                  <a:schemeClr val="lt1"/>
                </a:solidFill>
              </a:defRPr>
            </a:lvl5pPr>
            <a:lvl6pPr marL="2286000" marR="0" lvl="5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600" i="0" u="none" strike="noStrike" cap="none">
                <a:solidFill>
                  <a:schemeClr val="lt1"/>
                </a:solidFill>
              </a:defRPr>
            </a:lvl6pPr>
            <a:lvl7pPr marL="2743200" marR="0" lvl="6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600" i="0" u="none" strike="noStrike" cap="none">
                <a:solidFill>
                  <a:schemeClr val="lt1"/>
                </a:solidFill>
              </a:defRPr>
            </a:lvl7pPr>
            <a:lvl8pPr marL="3200400" marR="0" lvl="7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600" i="0" u="none" strike="noStrike" cap="none">
                <a:solidFill>
                  <a:schemeClr val="lt1"/>
                </a:solidFill>
              </a:defRPr>
            </a:lvl8pPr>
            <a:lvl9pPr marL="3657600" marR="0" lvl="8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600" i="0" u="none" strike="noStrike" cap="none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pic>
        <p:nvPicPr>
          <p:cNvPr id="57" name="Google Shape;57;p15" descr="logoesfcrnatmave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84575" y="551825"/>
            <a:ext cx="3003150" cy="51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vodni snimek jednoduchy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6"/>
          <p:cNvSpPr txBox="1">
            <a:spLocks noGrp="1"/>
          </p:cNvSpPr>
          <p:nvPr>
            <p:ph type="title"/>
          </p:nvPr>
        </p:nvSpPr>
        <p:spPr>
          <a:xfrm>
            <a:off x="1079770" y="1709738"/>
            <a:ext cx="10029300" cy="28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6000" i="0" u="none" strike="noStrike" cap="none">
                <a:solidFill>
                  <a:schemeClr val="lt1"/>
                </a:solidFill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lvl="2" indent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3pPr>
            <a:lvl4pPr lvl="3" indent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4pPr>
            <a:lvl5pPr lvl="4" indent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5pPr>
            <a:lvl6pPr lvl="5" indent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6pPr>
            <a:lvl7pPr lvl="6" indent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7pPr>
            <a:lvl8pPr lvl="7" indent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8pPr>
            <a:lvl9pPr lvl="8" indent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16"/>
          <p:cNvSpPr txBox="1">
            <a:spLocks noGrp="1"/>
          </p:cNvSpPr>
          <p:nvPr>
            <p:ph type="subTitle" idx="1"/>
          </p:nvPr>
        </p:nvSpPr>
        <p:spPr>
          <a:xfrm>
            <a:off x="1140800" y="4540874"/>
            <a:ext cx="9144000" cy="118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400" i="0" u="none" strike="noStrike" cap="none">
                <a:solidFill>
                  <a:schemeClr val="lt1"/>
                </a:solidFill>
              </a:defRPr>
            </a:lvl1pPr>
            <a:lvl2pPr marL="457200" marR="0" lvl="1" indent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000" i="0" u="none" strike="noStrike" cap="none">
                <a:solidFill>
                  <a:schemeClr val="lt1"/>
                </a:solidFill>
              </a:defRPr>
            </a:lvl2pPr>
            <a:lvl3pPr marL="914400" marR="0" lvl="2" indent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800" i="0" u="none" strike="noStrike" cap="none">
                <a:solidFill>
                  <a:schemeClr val="lt1"/>
                </a:solidFill>
              </a:defRPr>
            </a:lvl3pPr>
            <a:lvl4pPr marL="1371600" marR="0" lvl="3" indent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600" i="0" u="none" strike="noStrike" cap="none">
                <a:solidFill>
                  <a:schemeClr val="lt1"/>
                </a:solidFill>
              </a:defRPr>
            </a:lvl4pPr>
            <a:lvl5pPr marL="1828800" marR="0" lvl="4" indent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600" i="0" u="none" strike="noStrike" cap="none">
                <a:solidFill>
                  <a:schemeClr val="lt1"/>
                </a:solidFill>
              </a:defRPr>
            </a:lvl5pPr>
            <a:lvl6pPr marL="2286000" marR="0" lvl="5" indent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600" i="0" u="none" strike="noStrike" cap="none">
                <a:solidFill>
                  <a:schemeClr val="lt1"/>
                </a:solidFill>
              </a:defRPr>
            </a:lvl6pPr>
            <a:lvl7pPr marL="2743200" marR="0" lvl="6" indent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600" i="0" u="none" strike="noStrike" cap="none">
                <a:solidFill>
                  <a:schemeClr val="lt1"/>
                </a:solidFill>
              </a:defRPr>
            </a:lvl7pPr>
            <a:lvl8pPr marL="3200400" marR="0" lvl="7" indent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600" i="0" u="none" strike="noStrike" cap="none">
                <a:solidFill>
                  <a:schemeClr val="lt1"/>
                </a:solidFill>
              </a:defRPr>
            </a:lvl8pPr>
            <a:lvl9pPr marL="3657600" marR="0" lvl="8" indent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600" i="0" u="none" strike="noStrike" cap="none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pic>
        <p:nvPicPr>
          <p:cNvPr id="61" name="Google Shape;61;p16" descr="logoesfcrnatmave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84575" y="551825"/>
            <a:ext cx="3003150" cy="51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vodni snimek nalevo">
  <p:cSld name="TITLE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7"/>
          <p:cNvSpPr txBox="1">
            <a:spLocks noGrp="1"/>
          </p:cNvSpPr>
          <p:nvPr>
            <p:ph type="title"/>
          </p:nvPr>
        </p:nvSpPr>
        <p:spPr>
          <a:xfrm>
            <a:off x="1079770" y="1252538"/>
            <a:ext cx="10029300" cy="28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 i="0" u="none" strike="noStrike" cap="none">
                <a:solidFill>
                  <a:schemeClr val="lt1"/>
                </a:solidFill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lvl="2" indent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3pPr>
            <a:lvl4pPr lvl="3" indent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4pPr>
            <a:lvl5pPr lvl="4" indent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5pPr>
            <a:lvl6pPr lvl="5" indent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6pPr>
            <a:lvl7pPr lvl="6" indent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7pPr>
            <a:lvl8pPr lvl="7" indent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8pPr>
            <a:lvl9pPr lvl="8" indent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17"/>
          <p:cNvSpPr txBox="1">
            <a:spLocks noGrp="1"/>
          </p:cNvSpPr>
          <p:nvPr>
            <p:ph type="subTitle" idx="1"/>
          </p:nvPr>
        </p:nvSpPr>
        <p:spPr>
          <a:xfrm>
            <a:off x="1140800" y="4083674"/>
            <a:ext cx="9144000" cy="118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400" i="0" u="none" strike="noStrike" cap="none">
                <a:solidFill>
                  <a:schemeClr val="lt1"/>
                </a:solidFill>
              </a:defRPr>
            </a:lvl1pPr>
            <a:lvl2pPr marL="457200" marR="0" lvl="1" indent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000" i="0" u="none" strike="noStrike" cap="none">
                <a:solidFill>
                  <a:schemeClr val="lt1"/>
                </a:solidFill>
              </a:defRPr>
            </a:lvl2pPr>
            <a:lvl3pPr marL="914400" marR="0" lvl="2" indent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800" i="0" u="none" strike="noStrike" cap="none">
                <a:solidFill>
                  <a:schemeClr val="lt1"/>
                </a:solidFill>
              </a:defRPr>
            </a:lvl3pPr>
            <a:lvl4pPr marL="1371600" marR="0" lvl="3" indent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600" i="0" u="none" strike="noStrike" cap="none">
                <a:solidFill>
                  <a:schemeClr val="lt1"/>
                </a:solidFill>
              </a:defRPr>
            </a:lvl4pPr>
            <a:lvl5pPr marL="1828800" marR="0" lvl="4" indent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600" i="0" u="none" strike="noStrike" cap="none">
                <a:solidFill>
                  <a:schemeClr val="lt1"/>
                </a:solidFill>
              </a:defRPr>
            </a:lvl5pPr>
            <a:lvl6pPr marL="2286000" marR="0" lvl="5" indent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600" i="0" u="none" strike="noStrike" cap="none">
                <a:solidFill>
                  <a:schemeClr val="lt1"/>
                </a:solidFill>
              </a:defRPr>
            </a:lvl6pPr>
            <a:lvl7pPr marL="2743200" marR="0" lvl="6" indent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600" i="0" u="none" strike="noStrike" cap="none">
                <a:solidFill>
                  <a:schemeClr val="lt1"/>
                </a:solidFill>
              </a:defRPr>
            </a:lvl7pPr>
            <a:lvl8pPr marL="3200400" marR="0" lvl="7" indent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600" i="0" u="none" strike="noStrike" cap="none">
                <a:solidFill>
                  <a:schemeClr val="lt1"/>
                </a:solidFill>
              </a:defRPr>
            </a:lvl8pPr>
            <a:lvl9pPr marL="3657600" marR="0" lvl="8" indent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600" i="0" u="none" strike="noStrike" cap="none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pic>
        <p:nvPicPr>
          <p:cNvPr id="65" name="Google Shape;65;p17" descr="logoesfcrnatmave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84575" y="551825"/>
            <a:ext cx="3003150" cy="51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dpis a obsah" type="obj">
  <p:cSld name="OBJEC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8"/>
          <p:cNvSpPr txBox="1">
            <a:spLocks noGrp="1"/>
          </p:cNvSpPr>
          <p:nvPr>
            <p:ph type="body" idx="1"/>
          </p:nvPr>
        </p:nvSpPr>
        <p:spPr>
          <a:xfrm>
            <a:off x="964660" y="1378151"/>
            <a:ext cx="10134600" cy="44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 i="0" u="none" strike="noStrike" cap="none">
                <a:solidFill>
                  <a:schemeClr val="dk1"/>
                </a:solidFill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 i="0" u="none" strike="noStrike" cap="none">
                <a:solidFill>
                  <a:schemeClr val="dk1"/>
                </a:solidFill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 i="0" u="none" strike="noStrike" cap="none">
                <a:solidFill>
                  <a:schemeClr val="dk1"/>
                </a:solidFill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8" name="Google Shape;68;p18"/>
          <p:cNvSpPr txBox="1">
            <a:spLocks noGrp="1"/>
          </p:cNvSpPr>
          <p:nvPr>
            <p:ph type="sldNum" idx="12"/>
          </p:nvPr>
        </p:nvSpPr>
        <p:spPr>
          <a:xfrm>
            <a:off x="8356059" y="6292850"/>
            <a:ext cx="2835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9" name="Google Shape;69;p18"/>
          <p:cNvSpPr txBox="1">
            <a:spLocks noGrp="1"/>
          </p:cNvSpPr>
          <p:nvPr>
            <p:ph type="title"/>
          </p:nvPr>
        </p:nvSpPr>
        <p:spPr>
          <a:xfrm>
            <a:off x="964660" y="528469"/>
            <a:ext cx="8325300" cy="8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i="0" u="none" strike="noStrike" cap="none"/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pic>
        <p:nvPicPr>
          <p:cNvPr id="70" name="Google Shape;70;p18" descr="Logo-OPZ-barevné_170816_163502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9775" y="5965975"/>
            <a:ext cx="2835825" cy="5898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Zahlavi casti na stred">
  <p:cSld name="Úvodní snímek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9"/>
          <p:cNvSpPr txBox="1">
            <a:spLocks noGrp="1"/>
          </p:cNvSpPr>
          <p:nvPr>
            <p:ph type="ctrTitle"/>
          </p:nvPr>
        </p:nvSpPr>
        <p:spPr>
          <a:xfrm>
            <a:off x="1070043" y="1686568"/>
            <a:ext cx="100488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B3990"/>
              </a:buClr>
              <a:buSzPts val="1400"/>
              <a:buNone/>
              <a:defRPr sz="6000" i="0" u="none" strike="noStrike" cap="none">
                <a:solidFill>
                  <a:srgbClr val="2B3990"/>
                </a:solidFill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3" name="Google Shape;73;p19"/>
          <p:cNvSpPr txBox="1">
            <a:spLocks noGrp="1"/>
          </p:cNvSpPr>
          <p:nvPr>
            <p:ph type="subTitle" idx="1"/>
          </p:nvPr>
        </p:nvSpPr>
        <p:spPr>
          <a:xfrm>
            <a:off x="1524000" y="4074168"/>
            <a:ext cx="9144000" cy="14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400" i="0" u="none" strike="noStrike" cap="none">
                <a:solidFill>
                  <a:schemeClr val="dk1"/>
                </a:solidFill>
              </a:defRPr>
            </a:lvl1pPr>
            <a:lvl2pPr marL="457200" marR="0" lvl="1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914400" marR="0" lvl="2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371600" marR="0" lvl="3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1828800" marR="0" lvl="4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286000" marR="0" lvl="5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4" name="Google Shape;74;p19"/>
          <p:cNvSpPr txBox="1">
            <a:spLocks noGrp="1"/>
          </p:cNvSpPr>
          <p:nvPr>
            <p:ph type="sldNum" idx="12"/>
          </p:nvPr>
        </p:nvSpPr>
        <p:spPr>
          <a:xfrm>
            <a:off x="8356059" y="6292850"/>
            <a:ext cx="2835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75" name="Google Shape;75;p19" descr="Logo-OPZ-barevné_170816_163502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9775" y="5965975"/>
            <a:ext cx="2835825" cy="5898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Zahlavi casti nalevo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0"/>
          <p:cNvSpPr txBox="1">
            <a:spLocks noGrp="1"/>
          </p:cNvSpPr>
          <p:nvPr>
            <p:ph type="title"/>
          </p:nvPr>
        </p:nvSpPr>
        <p:spPr>
          <a:xfrm>
            <a:off x="1079770" y="1709738"/>
            <a:ext cx="10029300" cy="28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B3990"/>
              </a:buClr>
              <a:buSzPts val="1400"/>
              <a:buNone/>
              <a:defRPr sz="6000" i="0" u="none" strike="noStrike" cap="none">
                <a:solidFill>
                  <a:srgbClr val="2B3990"/>
                </a:solidFill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8" name="Google Shape;78;p20"/>
          <p:cNvSpPr txBox="1">
            <a:spLocks noGrp="1"/>
          </p:cNvSpPr>
          <p:nvPr>
            <p:ph type="sldNum" idx="12"/>
          </p:nvPr>
        </p:nvSpPr>
        <p:spPr>
          <a:xfrm>
            <a:off x="8356059" y="6292850"/>
            <a:ext cx="2835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9" name="Google Shape;79;p20"/>
          <p:cNvSpPr txBox="1">
            <a:spLocks noGrp="1"/>
          </p:cNvSpPr>
          <p:nvPr>
            <p:ph type="subTitle" idx="1"/>
          </p:nvPr>
        </p:nvSpPr>
        <p:spPr>
          <a:xfrm>
            <a:off x="1140800" y="4540874"/>
            <a:ext cx="9144000" cy="118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400" i="0" u="none" strike="noStrike" cap="none">
                <a:solidFill>
                  <a:schemeClr val="dk1"/>
                </a:solidFill>
              </a:defRPr>
            </a:lvl1pPr>
            <a:lvl2pPr marL="457200" marR="0" lvl="1" indent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000" i="0" u="none" strike="noStrike" cap="none">
                <a:solidFill>
                  <a:schemeClr val="dk1"/>
                </a:solidFill>
              </a:defRPr>
            </a:lvl2pPr>
            <a:lvl3pPr marL="914400" marR="0" lvl="2" indent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800" i="0" u="none" strike="noStrike" cap="none">
                <a:solidFill>
                  <a:schemeClr val="dk1"/>
                </a:solidFill>
              </a:defRPr>
            </a:lvl3pPr>
            <a:lvl4pPr marL="1371600" marR="0" lvl="3" indent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600" i="0" u="none" strike="noStrike" cap="none">
                <a:solidFill>
                  <a:schemeClr val="dk1"/>
                </a:solidFill>
              </a:defRPr>
            </a:lvl4pPr>
            <a:lvl5pPr marL="1828800" marR="0" lvl="4" indent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600" i="0" u="none" strike="noStrike" cap="none">
                <a:solidFill>
                  <a:schemeClr val="dk1"/>
                </a:solidFill>
              </a:defRPr>
            </a:lvl5pPr>
            <a:lvl6pPr marL="2286000" marR="0" lvl="5" indent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600" i="0" u="none" strike="noStrike" cap="none">
                <a:solidFill>
                  <a:schemeClr val="dk1"/>
                </a:solidFill>
              </a:defRPr>
            </a:lvl6pPr>
            <a:lvl7pPr marL="2743200" marR="0" lvl="6" indent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600" i="0" u="none" strike="noStrike" cap="none">
                <a:solidFill>
                  <a:schemeClr val="dk1"/>
                </a:solidFill>
              </a:defRPr>
            </a:lvl7pPr>
            <a:lvl8pPr marL="3200400" marR="0" lvl="7" indent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600" i="0" u="none" strike="noStrike" cap="none">
                <a:solidFill>
                  <a:schemeClr val="dk1"/>
                </a:solidFill>
              </a:defRPr>
            </a:lvl8pPr>
            <a:lvl9pPr marL="3657600" marR="0" lvl="8" indent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600" i="0" u="none" strike="noStrike" cap="none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pic>
        <p:nvPicPr>
          <p:cNvPr id="80" name="Google Shape;80;p20" descr="Logo-OPZ-barevné_170816_163502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9775" y="5965975"/>
            <a:ext cx="2835825" cy="5898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slo na bilem">
  <p:cSld name="1_Záhlaví části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1"/>
          <p:cNvSpPr txBox="1">
            <a:spLocks noGrp="1"/>
          </p:cNvSpPr>
          <p:nvPr>
            <p:ph type="title"/>
          </p:nvPr>
        </p:nvSpPr>
        <p:spPr>
          <a:xfrm>
            <a:off x="1079770" y="1371600"/>
            <a:ext cx="10029300" cy="43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B3990"/>
              </a:buClr>
              <a:buSzPts val="1400"/>
              <a:buFont typeface="Amatic SC"/>
              <a:buNone/>
              <a:defRPr sz="7200" b="0" i="0" u="none" strike="noStrike" cap="none">
                <a:solidFill>
                  <a:srgbClr val="2B3990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3" name="Google Shape;83;p21"/>
          <p:cNvSpPr txBox="1">
            <a:spLocks noGrp="1"/>
          </p:cNvSpPr>
          <p:nvPr>
            <p:ph type="sldNum" idx="12"/>
          </p:nvPr>
        </p:nvSpPr>
        <p:spPr>
          <a:xfrm>
            <a:off x="8356059" y="6292850"/>
            <a:ext cx="2835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84" name="Google Shape;84;p21" descr="Logo-OPZ-barevné_170816_163502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9775" y="5965975"/>
            <a:ext cx="2835825" cy="5898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vodni snimek jednoduchy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1079770" y="1709738"/>
            <a:ext cx="10029300" cy="28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6000" i="0" u="none" strike="noStrike" cap="none">
                <a:solidFill>
                  <a:schemeClr val="lt1"/>
                </a:solidFill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lvl="2" indent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3pPr>
            <a:lvl4pPr lvl="3" indent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4pPr>
            <a:lvl5pPr lvl="4" indent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5pPr>
            <a:lvl6pPr lvl="5" indent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6pPr>
            <a:lvl7pPr lvl="6" indent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7pPr>
            <a:lvl8pPr lvl="7" indent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8pPr>
            <a:lvl9pPr lvl="8" indent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1140800" y="4540874"/>
            <a:ext cx="9144000" cy="118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400" i="0" u="none" strike="noStrike" cap="none">
                <a:solidFill>
                  <a:schemeClr val="lt1"/>
                </a:solidFill>
              </a:defRPr>
            </a:lvl1pPr>
            <a:lvl2pPr marL="457200" marR="0" lvl="1" indent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000" i="0" u="none" strike="noStrike" cap="none">
                <a:solidFill>
                  <a:schemeClr val="lt1"/>
                </a:solidFill>
              </a:defRPr>
            </a:lvl2pPr>
            <a:lvl3pPr marL="914400" marR="0" lvl="2" indent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800" i="0" u="none" strike="noStrike" cap="none">
                <a:solidFill>
                  <a:schemeClr val="lt1"/>
                </a:solidFill>
              </a:defRPr>
            </a:lvl3pPr>
            <a:lvl4pPr marL="1371600" marR="0" lvl="3" indent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600" i="0" u="none" strike="noStrike" cap="none">
                <a:solidFill>
                  <a:schemeClr val="lt1"/>
                </a:solidFill>
              </a:defRPr>
            </a:lvl4pPr>
            <a:lvl5pPr marL="1828800" marR="0" lvl="4" indent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600" i="0" u="none" strike="noStrike" cap="none">
                <a:solidFill>
                  <a:schemeClr val="lt1"/>
                </a:solidFill>
              </a:defRPr>
            </a:lvl5pPr>
            <a:lvl6pPr marL="2286000" marR="0" lvl="5" indent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600" i="0" u="none" strike="noStrike" cap="none">
                <a:solidFill>
                  <a:schemeClr val="lt1"/>
                </a:solidFill>
              </a:defRPr>
            </a:lvl6pPr>
            <a:lvl7pPr marL="2743200" marR="0" lvl="6" indent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600" i="0" u="none" strike="noStrike" cap="none">
                <a:solidFill>
                  <a:schemeClr val="lt1"/>
                </a:solidFill>
              </a:defRPr>
            </a:lvl7pPr>
            <a:lvl8pPr marL="3200400" marR="0" lvl="7" indent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600" i="0" u="none" strike="noStrike" cap="none">
                <a:solidFill>
                  <a:schemeClr val="lt1"/>
                </a:solidFill>
              </a:defRPr>
            </a:lvl8pPr>
            <a:lvl9pPr marL="3657600" marR="0" lvl="8" indent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600" i="0" u="none" strike="noStrike" cap="none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slo na modrem">
  <p:cSld name="2_Záhlaví části">
    <p:bg>
      <p:bgPr>
        <a:solidFill>
          <a:srgbClr val="2D2E82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2"/>
          <p:cNvSpPr txBox="1">
            <a:spLocks noGrp="1"/>
          </p:cNvSpPr>
          <p:nvPr>
            <p:ph type="title"/>
          </p:nvPr>
        </p:nvSpPr>
        <p:spPr>
          <a:xfrm>
            <a:off x="1079770" y="1371600"/>
            <a:ext cx="10029300" cy="43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matic SC"/>
              <a:buNone/>
              <a:defRPr sz="7200" b="0" i="0" u="none" strike="noStrike" cap="none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7" name="Google Shape;87;p22"/>
          <p:cNvSpPr txBox="1">
            <a:spLocks noGrp="1"/>
          </p:cNvSpPr>
          <p:nvPr>
            <p:ph type="sldNum" idx="12"/>
          </p:nvPr>
        </p:nvSpPr>
        <p:spPr>
          <a:xfrm>
            <a:off x="8356059" y="6292850"/>
            <a:ext cx="2835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azdny" type="blank">
  <p:cSld name="BLANK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3"/>
          <p:cNvSpPr txBox="1">
            <a:spLocks noGrp="1"/>
          </p:cNvSpPr>
          <p:nvPr>
            <p:ph type="sldNum" idx="12"/>
          </p:nvPr>
        </p:nvSpPr>
        <p:spPr>
          <a:xfrm>
            <a:off x="8356059" y="6292850"/>
            <a:ext cx="2835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90" name="Google Shape;90;p23" descr="Logo-OPZ-barevné_170816_163502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9775" y="5965975"/>
            <a:ext cx="2835825" cy="5898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azdny 1">
  <p:cSld name="BLANK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azdny 1 1">
  <p:cSld name="BLANK_1_1">
    <p:bg>
      <p:bgPr>
        <a:noFill/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brazek">
  <p:cSld name="Obrázek s titulkem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6"/>
          <p:cNvSpPr>
            <a:spLocks noGrp="1"/>
          </p:cNvSpPr>
          <p:nvPr>
            <p:ph type="pic" idx="2"/>
          </p:nvPr>
        </p:nvSpPr>
        <p:spPr>
          <a:xfrm>
            <a:off x="1079770" y="1361872"/>
            <a:ext cx="10029300" cy="44163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320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5" name="Google Shape;95;p26"/>
          <p:cNvSpPr txBox="1">
            <a:spLocks noGrp="1"/>
          </p:cNvSpPr>
          <p:nvPr>
            <p:ph type="sldNum" idx="12"/>
          </p:nvPr>
        </p:nvSpPr>
        <p:spPr>
          <a:xfrm>
            <a:off x="8356059" y="6292850"/>
            <a:ext cx="2835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96" name="Google Shape;96;p26" descr="Logo-OPZ-barevné_170816_163502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9775" y="5965975"/>
            <a:ext cx="2835825" cy="5898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brazek s titulkem">
  <p:cSld name="2_Obrázek s titulkem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7"/>
          <p:cNvSpPr>
            <a:spLocks noGrp="1"/>
          </p:cNvSpPr>
          <p:nvPr>
            <p:ph type="pic" idx="2"/>
          </p:nvPr>
        </p:nvSpPr>
        <p:spPr>
          <a:xfrm>
            <a:off x="1079770" y="1361872"/>
            <a:ext cx="10029300" cy="44163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320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9" name="Google Shape;99;p27"/>
          <p:cNvSpPr txBox="1">
            <a:spLocks noGrp="1"/>
          </p:cNvSpPr>
          <p:nvPr>
            <p:ph type="sldNum" idx="12"/>
          </p:nvPr>
        </p:nvSpPr>
        <p:spPr>
          <a:xfrm>
            <a:off x="8356059" y="6292850"/>
            <a:ext cx="2835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0" name="Google Shape;100;p27"/>
          <p:cNvSpPr txBox="1">
            <a:spLocks noGrp="1"/>
          </p:cNvSpPr>
          <p:nvPr>
            <p:ph type="title"/>
          </p:nvPr>
        </p:nvSpPr>
        <p:spPr>
          <a:xfrm>
            <a:off x="964660" y="528469"/>
            <a:ext cx="8325300" cy="8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B3990"/>
              </a:buClr>
              <a:buSzPts val="1400"/>
              <a:buNone/>
              <a:defRPr sz="3200" i="0" u="none" strike="noStrike" cap="none">
                <a:solidFill>
                  <a:srgbClr val="2B3990"/>
                </a:solidFill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pic>
        <p:nvPicPr>
          <p:cNvPr id="101" name="Google Shape;101;p27" descr="Logo-OPZ-barevné_170816_163502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9775" y="5965975"/>
            <a:ext cx="2835825" cy="5898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vodni snimek nalevo">
  <p:cSld name="TITLE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1079770" y="1252538"/>
            <a:ext cx="10029300" cy="28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 i="0" u="none" strike="noStrike" cap="none">
                <a:solidFill>
                  <a:schemeClr val="lt1"/>
                </a:solidFill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lvl="2" indent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3pPr>
            <a:lvl4pPr lvl="3" indent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4pPr>
            <a:lvl5pPr lvl="4" indent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5pPr>
            <a:lvl6pPr lvl="5" indent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6pPr>
            <a:lvl7pPr lvl="6" indent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7pPr>
            <a:lvl8pPr lvl="7" indent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8pPr>
            <a:lvl9pPr lvl="8" indent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subTitle" idx="1"/>
          </p:nvPr>
        </p:nvSpPr>
        <p:spPr>
          <a:xfrm>
            <a:off x="1140800" y="4083674"/>
            <a:ext cx="9144000" cy="118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400" i="0" u="none" strike="noStrike" cap="none">
                <a:solidFill>
                  <a:schemeClr val="lt1"/>
                </a:solidFill>
              </a:defRPr>
            </a:lvl1pPr>
            <a:lvl2pPr marL="457200" marR="0" lvl="1" indent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000" i="0" u="none" strike="noStrike" cap="none">
                <a:solidFill>
                  <a:schemeClr val="lt1"/>
                </a:solidFill>
              </a:defRPr>
            </a:lvl2pPr>
            <a:lvl3pPr marL="914400" marR="0" lvl="2" indent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800" i="0" u="none" strike="noStrike" cap="none">
                <a:solidFill>
                  <a:schemeClr val="lt1"/>
                </a:solidFill>
              </a:defRPr>
            </a:lvl3pPr>
            <a:lvl4pPr marL="1371600" marR="0" lvl="3" indent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600" i="0" u="none" strike="noStrike" cap="none">
                <a:solidFill>
                  <a:schemeClr val="lt1"/>
                </a:solidFill>
              </a:defRPr>
            </a:lvl4pPr>
            <a:lvl5pPr marL="1828800" marR="0" lvl="4" indent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600" i="0" u="none" strike="noStrike" cap="none">
                <a:solidFill>
                  <a:schemeClr val="lt1"/>
                </a:solidFill>
              </a:defRPr>
            </a:lvl5pPr>
            <a:lvl6pPr marL="2286000" marR="0" lvl="5" indent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600" i="0" u="none" strike="noStrike" cap="none">
                <a:solidFill>
                  <a:schemeClr val="lt1"/>
                </a:solidFill>
              </a:defRPr>
            </a:lvl6pPr>
            <a:lvl7pPr marL="2743200" marR="0" lvl="6" indent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600" i="0" u="none" strike="noStrike" cap="none">
                <a:solidFill>
                  <a:schemeClr val="lt1"/>
                </a:solidFill>
              </a:defRPr>
            </a:lvl7pPr>
            <a:lvl8pPr marL="3200400" marR="0" lvl="7" indent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600" i="0" u="none" strike="noStrike" cap="none">
                <a:solidFill>
                  <a:schemeClr val="lt1"/>
                </a:solidFill>
              </a:defRPr>
            </a:lvl8pPr>
            <a:lvl9pPr marL="3657600" marR="0" lvl="8" indent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600" i="0" u="none" strike="noStrike" cap="none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dpis a obsah" type="obj">
  <p:cSld name="OBJEC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body" idx="1"/>
          </p:nvPr>
        </p:nvSpPr>
        <p:spPr>
          <a:xfrm>
            <a:off x="964660" y="1378151"/>
            <a:ext cx="10134600" cy="4409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 i="0" u="none" strike="noStrike" cap="none">
                <a:solidFill>
                  <a:schemeClr val="dk1"/>
                </a:solidFill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 i="0" u="none" strike="noStrike" cap="none">
                <a:solidFill>
                  <a:schemeClr val="dk1"/>
                </a:solidFill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 i="0" u="none" strike="noStrike" cap="none">
                <a:solidFill>
                  <a:schemeClr val="dk1"/>
                </a:solidFill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sldNum" idx="12"/>
          </p:nvPr>
        </p:nvSpPr>
        <p:spPr>
          <a:xfrm>
            <a:off x="8356059" y="6292850"/>
            <a:ext cx="283581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964660" y="528469"/>
            <a:ext cx="8325300" cy="8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B3990"/>
              </a:buClr>
              <a:buSzPts val="1400"/>
              <a:buNone/>
              <a:defRPr sz="3200" i="0" u="none" strike="noStrike" cap="none">
                <a:solidFill>
                  <a:srgbClr val="2B3990"/>
                </a:solidFill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dpis a obsah s puntiky">
  <p:cSld name="1_Nadpis a obsah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body" idx="1"/>
          </p:nvPr>
        </p:nvSpPr>
        <p:spPr>
          <a:xfrm>
            <a:off x="964660" y="1378151"/>
            <a:ext cx="10134600" cy="4409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 i="0" u="none" strike="noStrike" cap="none">
                <a:solidFill>
                  <a:schemeClr val="dk1"/>
                </a:solidFill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 i="0" u="none" strike="noStrike" cap="none">
                <a:solidFill>
                  <a:schemeClr val="dk1"/>
                </a:solidFill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 i="0" u="none" strike="noStrike" cap="none">
                <a:solidFill>
                  <a:schemeClr val="dk1"/>
                </a:solidFill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5" name="Google Shape;25;p6"/>
          <p:cNvSpPr txBox="1">
            <a:spLocks noGrp="1"/>
          </p:cNvSpPr>
          <p:nvPr>
            <p:ph type="sldNum" idx="12"/>
          </p:nvPr>
        </p:nvSpPr>
        <p:spPr>
          <a:xfrm>
            <a:off x="8356059" y="6292850"/>
            <a:ext cx="283581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964660" y="528469"/>
            <a:ext cx="8325255" cy="8216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B3990"/>
              </a:buClr>
              <a:buSzPts val="1400"/>
              <a:buNone/>
              <a:defRPr sz="3200" i="0" u="none" strike="noStrike" cap="none">
                <a:solidFill>
                  <a:srgbClr val="2B3990"/>
                </a:solidFill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Zahlavi casti na stred">
  <p:cSld name="Úvodní snímek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>
            <a:spLocks noGrp="1"/>
          </p:cNvSpPr>
          <p:nvPr>
            <p:ph type="ctrTitle"/>
          </p:nvPr>
        </p:nvSpPr>
        <p:spPr>
          <a:xfrm>
            <a:off x="1070043" y="1686568"/>
            <a:ext cx="10048672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B3990"/>
              </a:buClr>
              <a:buSzPts val="1400"/>
              <a:buNone/>
              <a:defRPr sz="6000" i="0" u="none" strike="noStrike" cap="none">
                <a:solidFill>
                  <a:srgbClr val="2B3990"/>
                </a:solidFill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9" name="Google Shape;29;p7"/>
          <p:cNvSpPr txBox="1">
            <a:spLocks noGrp="1"/>
          </p:cNvSpPr>
          <p:nvPr>
            <p:ph type="subTitle" idx="1"/>
          </p:nvPr>
        </p:nvSpPr>
        <p:spPr>
          <a:xfrm>
            <a:off x="1524000" y="4074168"/>
            <a:ext cx="9144000" cy="1485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400" i="0" u="none" strike="noStrike" cap="none">
                <a:solidFill>
                  <a:schemeClr val="dk1"/>
                </a:solidFill>
              </a:defRPr>
            </a:lvl1pPr>
            <a:lvl2pPr marL="457200" marR="0" lvl="1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914400" marR="0" lvl="2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371600" marR="0" lvl="3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1828800" marR="0" lvl="4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286000" marR="0" lvl="5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sldNum" idx="12"/>
          </p:nvPr>
        </p:nvSpPr>
        <p:spPr>
          <a:xfrm>
            <a:off x="8356059" y="6292850"/>
            <a:ext cx="283581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Zahlavi casti nalevo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8"/>
          <p:cNvSpPr txBox="1">
            <a:spLocks noGrp="1"/>
          </p:cNvSpPr>
          <p:nvPr>
            <p:ph type="title"/>
          </p:nvPr>
        </p:nvSpPr>
        <p:spPr>
          <a:xfrm>
            <a:off x="1079770" y="1709738"/>
            <a:ext cx="10029217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B3990"/>
              </a:buClr>
              <a:buSzPts val="1400"/>
              <a:buNone/>
              <a:defRPr sz="6000" i="0" u="none" strike="noStrike" cap="none">
                <a:solidFill>
                  <a:srgbClr val="2B3990"/>
                </a:solidFill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3" name="Google Shape;33;p8"/>
          <p:cNvSpPr txBox="1">
            <a:spLocks noGrp="1"/>
          </p:cNvSpPr>
          <p:nvPr>
            <p:ph type="sldNum" idx="12"/>
          </p:nvPr>
        </p:nvSpPr>
        <p:spPr>
          <a:xfrm>
            <a:off x="8356059" y="6292850"/>
            <a:ext cx="283581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ubTitle" idx="1"/>
          </p:nvPr>
        </p:nvSpPr>
        <p:spPr>
          <a:xfrm>
            <a:off x="1140800" y="4540874"/>
            <a:ext cx="9144000" cy="118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400" i="0" u="none" strike="noStrike" cap="none">
                <a:solidFill>
                  <a:schemeClr val="dk1"/>
                </a:solidFill>
              </a:defRPr>
            </a:lvl1pPr>
            <a:lvl2pPr marL="457200" marR="0" lvl="1" indent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000" i="0" u="none" strike="noStrike" cap="none">
                <a:solidFill>
                  <a:schemeClr val="dk1"/>
                </a:solidFill>
              </a:defRPr>
            </a:lvl2pPr>
            <a:lvl3pPr marL="914400" marR="0" lvl="2" indent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800" i="0" u="none" strike="noStrike" cap="none">
                <a:solidFill>
                  <a:schemeClr val="dk1"/>
                </a:solidFill>
              </a:defRPr>
            </a:lvl3pPr>
            <a:lvl4pPr marL="1371600" marR="0" lvl="3" indent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600" i="0" u="none" strike="noStrike" cap="none">
                <a:solidFill>
                  <a:schemeClr val="dk1"/>
                </a:solidFill>
              </a:defRPr>
            </a:lvl4pPr>
            <a:lvl5pPr marL="1828800" marR="0" lvl="4" indent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600" i="0" u="none" strike="noStrike" cap="none">
                <a:solidFill>
                  <a:schemeClr val="dk1"/>
                </a:solidFill>
              </a:defRPr>
            </a:lvl5pPr>
            <a:lvl6pPr marL="2286000" marR="0" lvl="5" indent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600" i="0" u="none" strike="noStrike" cap="none">
                <a:solidFill>
                  <a:schemeClr val="dk1"/>
                </a:solidFill>
              </a:defRPr>
            </a:lvl6pPr>
            <a:lvl7pPr marL="2743200" marR="0" lvl="6" indent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600" i="0" u="none" strike="noStrike" cap="none">
                <a:solidFill>
                  <a:schemeClr val="dk1"/>
                </a:solidFill>
              </a:defRPr>
            </a:lvl7pPr>
            <a:lvl8pPr marL="3200400" marR="0" lvl="7" indent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600" i="0" u="none" strike="noStrike" cap="none">
                <a:solidFill>
                  <a:schemeClr val="dk1"/>
                </a:solidFill>
              </a:defRPr>
            </a:lvl8pPr>
            <a:lvl9pPr marL="3657600" marR="0" lvl="8" indent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600" i="0" u="none" strike="noStrike" cap="none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slo na bilem">
  <p:cSld name="1_Záhlaví části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 txBox="1">
            <a:spLocks noGrp="1"/>
          </p:cNvSpPr>
          <p:nvPr>
            <p:ph type="title"/>
          </p:nvPr>
        </p:nvSpPr>
        <p:spPr>
          <a:xfrm>
            <a:off x="1079770" y="1371600"/>
            <a:ext cx="10029217" cy="4391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B3990"/>
              </a:buClr>
              <a:buSzPts val="1400"/>
              <a:buFont typeface="Amatic SC"/>
              <a:buNone/>
              <a:defRPr sz="7200" b="0" i="0" u="none" strike="noStrike" cap="none">
                <a:solidFill>
                  <a:srgbClr val="2B3990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sldNum" idx="12"/>
          </p:nvPr>
        </p:nvSpPr>
        <p:spPr>
          <a:xfrm>
            <a:off x="8356059" y="6292850"/>
            <a:ext cx="283581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slo na modrem">
  <p:cSld name="2_Záhlaví části">
    <p:bg>
      <p:bgPr>
        <a:solidFill>
          <a:srgbClr val="2D2E82"/>
        </a:solid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0"/>
          <p:cNvSpPr txBox="1">
            <a:spLocks noGrp="1"/>
          </p:cNvSpPr>
          <p:nvPr>
            <p:ph type="title"/>
          </p:nvPr>
        </p:nvSpPr>
        <p:spPr>
          <a:xfrm>
            <a:off x="1079770" y="1371600"/>
            <a:ext cx="10029217" cy="4391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matic SC"/>
              <a:buNone/>
              <a:defRPr sz="7200" b="0" i="0" u="none" strike="noStrike" cap="none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0" name="Google Shape;40;p10"/>
          <p:cNvSpPr txBox="1">
            <a:spLocks noGrp="1"/>
          </p:cNvSpPr>
          <p:nvPr>
            <p:ph type="sldNum" idx="12"/>
          </p:nvPr>
        </p:nvSpPr>
        <p:spPr>
          <a:xfrm>
            <a:off x="8356059" y="6292850"/>
            <a:ext cx="283581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4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sldNum" idx="12"/>
          </p:nvPr>
        </p:nvSpPr>
        <p:spPr>
          <a:xfrm>
            <a:off x="8356059" y="6292850"/>
            <a:ext cx="283581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64660" y="1378151"/>
            <a:ext cx="10134600" cy="44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 i="0" u="none" strike="noStrike" cap="none">
                <a:solidFill>
                  <a:schemeClr val="dk1"/>
                </a:solidFill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 i="0" u="none" strike="noStrike" cap="none">
                <a:solidFill>
                  <a:schemeClr val="dk1"/>
                </a:solidFill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 i="0" u="none" strike="noStrike" cap="none">
                <a:solidFill>
                  <a:schemeClr val="dk1"/>
                </a:solidFill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title"/>
          </p:nvPr>
        </p:nvSpPr>
        <p:spPr>
          <a:xfrm>
            <a:off x="964660" y="528469"/>
            <a:ext cx="8325300" cy="8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B3990"/>
              </a:buClr>
              <a:buSzPts val="1400"/>
              <a:buNone/>
              <a:defRPr sz="3200" i="0" u="none" strike="noStrike" cap="none">
                <a:solidFill>
                  <a:srgbClr val="2B3990"/>
                </a:solidFill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5">
            <a:alphaModFix/>
          </a:blip>
          <a:stretch>
            <a:fillRect/>
          </a:stretch>
        </a:blip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4"/>
          <p:cNvSpPr txBox="1">
            <a:spLocks noGrp="1"/>
          </p:cNvSpPr>
          <p:nvPr>
            <p:ph type="sldNum" idx="12"/>
          </p:nvPr>
        </p:nvSpPr>
        <p:spPr>
          <a:xfrm>
            <a:off x="8356059" y="6292850"/>
            <a:ext cx="2835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2" name="Google Shape;52;p14"/>
          <p:cNvSpPr txBox="1">
            <a:spLocks noGrp="1"/>
          </p:cNvSpPr>
          <p:nvPr>
            <p:ph type="body" idx="1"/>
          </p:nvPr>
        </p:nvSpPr>
        <p:spPr>
          <a:xfrm>
            <a:off x="964660" y="1378151"/>
            <a:ext cx="10134600" cy="44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Char char="•"/>
              <a:defRPr sz="280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Char char="•"/>
              <a:defRPr sz="240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Char char="•"/>
              <a:defRPr sz="200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•"/>
              <a:defRPr sz="180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•"/>
              <a:defRPr sz="180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•"/>
              <a:defRPr sz="180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•"/>
              <a:defRPr sz="180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•"/>
              <a:defRPr sz="180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•"/>
              <a:defRPr sz="180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53" name="Google Shape;53;p14"/>
          <p:cNvSpPr txBox="1">
            <a:spLocks noGrp="1"/>
          </p:cNvSpPr>
          <p:nvPr>
            <p:ph type="title"/>
          </p:nvPr>
        </p:nvSpPr>
        <p:spPr>
          <a:xfrm>
            <a:off x="964660" y="528469"/>
            <a:ext cx="8325300" cy="8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pen Sans"/>
              <a:buNone/>
              <a:defRPr sz="320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nc-sa/4.0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CSS/Media_Queries/Using_media_queries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2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2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2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23.png"/><Relationship Id="rId5" Type="http://schemas.openxmlformats.org/officeDocument/2006/relationships/image" Target="../media/image24.png"/><Relationship Id="rId4" Type="http://schemas.openxmlformats.org/officeDocument/2006/relationships/image" Target="../media/image28.jp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abookapart.com/products/responsive-web-design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zhurudolu.cz/kniha-responzivni-design/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open?id=1en-OFq_VMSlm9ipZPHzqQEeWvAqec5cS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3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8"/>
          <p:cNvSpPr txBox="1">
            <a:spLocks noGrp="1"/>
          </p:cNvSpPr>
          <p:nvPr>
            <p:ph type="title"/>
          </p:nvPr>
        </p:nvSpPr>
        <p:spPr>
          <a:xfrm>
            <a:off x="1079770" y="1252538"/>
            <a:ext cx="10029300" cy="285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Responzivní webdesign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/>
              <a:t>Stránky pro mobil / tablet / počítač</a:t>
            </a:r>
            <a:endParaRPr sz="3600"/>
          </a:p>
        </p:txBody>
      </p:sp>
      <p:sp>
        <p:nvSpPr>
          <p:cNvPr id="107" name="Google Shape;107;p28"/>
          <p:cNvSpPr txBox="1">
            <a:spLocks noGrp="1"/>
          </p:cNvSpPr>
          <p:nvPr>
            <p:ph type="subTitle" idx="1"/>
          </p:nvPr>
        </p:nvSpPr>
        <p:spPr>
          <a:xfrm>
            <a:off x="1140800" y="4083674"/>
            <a:ext cx="9144000" cy="118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Luděk Roleček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Brno, 28. 9. 2019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8"/>
          <p:cNvSpPr txBox="1">
            <a:spLocks noGrp="1"/>
          </p:cNvSpPr>
          <p:nvPr>
            <p:ph type="body" idx="1"/>
          </p:nvPr>
        </p:nvSpPr>
        <p:spPr>
          <a:xfrm>
            <a:off x="964650" y="1658775"/>
            <a:ext cx="10134600" cy="445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accent1"/>
                </a:solidFill>
              </a:rPr>
              <a:t>Přizpůsobený obsah</a:t>
            </a:r>
            <a:endParaRPr b="1">
              <a:solidFill>
                <a:schemeClr val="accent1"/>
              </a:solidFill>
            </a:endParaRPr>
          </a:p>
          <a:p>
            <a:pPr marL="457200" lvl="0" indent="-4064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upřednostňujeme obsah, který může být užitečný pro mobilní uživatele - např. kontaktní údaje, otevírací doba, moje letenka/jízdenka</a:t>
            </a:r>
            <a:endParaRPr/>
          </a:p>
          <a:p>
            <a:pPr marL="45720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části textu můžeme “zabalit” - např. časté otázky/odpovědi</a:t>
            </a:r>
            <a:endParaRPr/>
          </a:p>
          <a:p>
            <a:pPr marL="45720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na mobilu nemusíme vidět všechno - ubereme animace, “kudrlinky”</a:t>
            </a:r>
            <a:endParaRPr/>
          </a:p>
        </p:txBody>
      </p:sp>
      <p:sp>
        <p:nvSpPr>
          <p:cNvPr id="170" name="Google Shape;170;p38"/>
          <p:cNvSpPr txBox="1">
            <a:spLocks noGrp="1"/>
          </p:cNvSpPr>
          <p:nvPr>
            <p:ph type="title"/>
          </p:nvPr>
        </p:nvSpPr>
        <p:spPr>
          <a:xfrm>
            <a:off x="964660" y="528469"/>
            <a:ext cx="8325300" cy="82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Optimální uživatelská zkušenost...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9"/>
          <p:cNvSpPr txBox="1">
            <a:spLocks noGrp="1"/>
          </p:cNvSpPr>
          <p:nvPr>
            <p:ph type="body" idx="1"/>
          </p:nvPr>
        </p:nvSpPr>
        <p:spPr>
          <a:xfrm>
            <a:off x="964650" y="1658775"/>
            <a:ext cx="9936000" cy="445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b="1" dirty="0" err="1">
                <a:solidFill>
                  <a:schemeClr val="accent1"/>
                </a:solidFill>
              </a:rPr>
              <a:t>Přizpůsobená</a:t>
            </a:r>
            <a:r>
              <a:rPr lang="en-US" b="1" dirty="0">
                <a:solidFill>
                  <a:schemeClr val="accent1"/>
                </a:solidFill>
              </a:rPr>
              <a:t> </a:t>
            </a:r>
            <a:r>
              <a:rPr lang="en-US" b="1" dirty="0" err="1">
                <a:solidFill>
                  <a:schemeClr val="accent1"/>
                </a:solidFill>
              </a:rPr>
              <a:t>navigace</a:t>
            </a:r>
            <a:endParaRPr b="1" dirty="0">
              <a:solidFill>
                <a:schemeClr val="accent1"/>
              </a:solidFill>
            </a:endParaRPr>
          </a:p>
          <a:p>
            <a:pPr marL="457200" lvl="0" indent="-4064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800"/>
              <a:buChar char="•"/>
            </a:pPr>
            <a:r>
              <a:rPr lang="en-US" dirty="0" err="1"/>
              <a:t>Zjednodušená</a:t>
            </a:r>
            <a:r>
              <a:rPr lang="en-US" dirty="0"/>
              <a:t> </a:t>
            </a:r>
            <a:r>
              <a:rPr lang="en-US" dirty="0" err="1"/>
              <a:t>navigace</a:t>
            </a:r>
            <a:endParaRPr dirty="0"/>
          </a:p>
          <a:p>
            <a:pPr marL="45720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 dirty="0" err="1"/>
              <a:t>Ideálně</a:t>
            </a:r>
            <a:r>
              <a:rPr lang="en-US" dirty="0"/>
              <a:t> </a:t>
            </a:r>
            <a:r>
              <a:rPr lang="en-US" dirty="0" err="1"/>
              <a:t>jsou</a:t>
            </a:r>
            <a:r>
              <a:rPr lang="en-US" dirty="0"/>
              <a:t> </a:t>
            </a:r>
            <a:r>
              <a:rPr lang="en-US" dirty="0" err="1"/>
              <a:t>viditelné</a:t>
            </a:r>
            <a:r>
              <a:rPr lang="en-US" dirty="0"/>
              <a:t> </a:t>
            </a:r>
            <a:r>
              <a:rPr lang="en-US" dirty="0" err="1"/>
              <a:t>hlavní</a:t>
            </a:r>
            <a:r>
              <a:rPr lang="en-US" dirty="0"/>
              <a:t> </a:t>
            </a:r>
            <a:r>
              <a:rPr lang="en-US" dirty="0" err="1"/>
              <a:t>odkazy</a:t>
            </a:r>
            <a:r>
              <a:rPr lang="en-US" dirty="0"/>
              <a:t>, </a:t>
            </a:r>
            <a:r>
              <a:rPr lang="en-US" dirty="0" err="1"/>
              <a:t>zbytek</a:t>
            </a:r>
            <a:r>
              <a:rPr lang="en-US" dirty="0"/>
              <a:t> </a:t>
            </a:r>
            <a:r>
              <a:rPr lang="en-US" dirty="0" err="1"/>
              <a:t>schovaný</a:t>
            </a:r>
            <a:r>
              <a:rPr lang="en-US" dirty="0"/>
              <a:t> a </a:t>
            </a:r>
            <a:r>
              <a:rPr lang="en-US" dirty="0" err="1"/>
              <a:t>dostupný</a:t>
            </a:r>
            <a:r>
              <a:rPr lang="en-US" dirty="0"/>
              <a:t> </a:t>
            </a:r>
            <a:r>
              <a:rPr lang="en-US" dirty="0" err="1"/>
              <a:t>po</a:t>
            </a:r>
            <a:r>
              <a:rPr lang="en-US" dirty="0"/>
              <a:t> </a:t>
            </a:r>
            <a:r>
              <a:rPr lang="en-US" dirty="0" err="1"/>
              <a:t>rozkliknutí</a:t>
            </a:r>
            <a:endParaRPr dirty="0"/>
          </a:p>
          <a:p>
            <a:pPr marL="45720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 dirty="0" err="1"/>
              <a:t>Často</a:t>
            </a:r>
            <a:r>
              <a:rPr lang="en-US" dirty="0"/>
              <a:t> se </a:t>
            </a:r>
            <a:r>
              <a:rPr lang="en-US" dirty="0" err="1"/>
              <a:t>používá</a:t>
            </a:r>
            <a:r>
              <a:rPr lang="en-US" dirty="0"/>
              <a:t> “hamburger” </a:t>
            </a:r>
            <a:r>
              <a:rPr lang="en-US" dirty="0" smtClean="0"/>
              <a:t>menu</a:t>
            </a:r>
            <a:r>
              <a:rPr lang="cs-CZ" dirty="0" smtClean="0"/>
              <a:t> </a:t>
            </a:r>
            <a:r>
              <a:rPr lang="en-US" dirty="0"/>
              <a:t/>
            </a:r>
            <a:br>
              <a:rPr lang="en-US" dirty="0"/>
            </a:br>
            <a:r>
              <a:rPr lang="en-US" sz="1800" dirty="0">
                <a:solidFill>
                  <a:srgbClr val="999999"/>
                </a:solidFill>
              </a:rPr>
              <a:t>(</a:t>
            </a:r>
            <a:r>
              <a:rPr lang="en-US" sz="1800" dirty="0" err="1">
                <a:solidFill>
                  <a:srgbClr val="999999"/>
                </a:solidFill>
              </a:rPr>
              <a:t>dle</a:t>
            </a:r>
            <a:r>
              <a:rPr lang="en-US" sz="1800" dirty="0">
                <a:solidFill>
                  <a:srgbClr val="999999"/>
                </a:solidFill>
              </a:rPr>
              <a:t> </a:t>
            </a:r>
            <a:r>
              <a:rPr lang="en-US" sz="1800" dirty="0" err="1">
                <a:solidFill>
                  <a:srgbClr val="999999"/>
                </a:solidFill>
              </a:rPr>
              <a:t>výzkumů</a:t>
            </a:r>
            <a:r>
              <a:rPr lang="en-US" sz="1800" dirty="0">
                <a:solidFill>
                  <a:srgbClr val="999999"/>
                </a:solidFill>
              </a:rPr>
              <a:t> to </a:t>
            </a:r>
            <a:r>
              <a:rPr lang="en-US" sz="1800" dirty="0" err="1">
                <a:solidFill>
                  <a:srgbClr val="999999"/>
                </a:solidFill>
              </a:rPr>
              <a:t>ani</a:t>
            </a:r>
            <a:r>
              <a:rPr lang="en-US" sz="1800" dirty="0">
                <a:solidFill>
                  <a:srgbClr val="999999"/>
                </a:solidFill>
              </a:rPr>
              <a:t> </a:t>
            </a:r>
            <a:r>
              <a:rPr lang="en-US" sz="1800" dirty="0" err="1">
                <a:solidFill>
                  <a:srgbClr val="999999"/>
                </a:solidFill>
              </a:rPr>
              <a:t>není</a:t>
            </a:r>
            <a:r>
              <a:rPr lang="en-US" sz="1800" dirty="0">
                <a:solidFill>
                  <a:srgbClr val="999999"/>
                </a:solidFill>
              </a:rPr>
              <a:t> </a:t>
            </a:r>
            <a:r>
              <a:rPr lang="en-US" sz="1800" dirty="0" err="1">
                <a:solidFill>
                  <a:srgbClr val="999999"/>
                </a:solidFill>
              </a:rPr>
              <a:t>úplně</a:t>
            </a:r>
            <a:r>
              <a:rPr lang="en-US" sz="1800" dirty="0">
                <a:solidFill>
                  <a:srgbClr val="999999"/>
                </a:solidFill>
              </a:rPr>
              <a:t> </a:t>
            </a:r>
            <a:r>
              <a:rPr lang="en-US" sz="1800" dirty="0" err="1">
                <a:solidFill>
                  <a:srgbClr val="999999"/>
                </a:solidFill>
              </a:rPr>
              <a:t>skvělý</a:t>
            </a:r>
            <a:r>
              <a:rPr lang="en-US" sz="1800" dirty="0">
                <a:solidFill>
                  <a:srgbClr val="999999"/>
                </a:solidFill>
              </a:rPr>
              <a:t> </a:t>
            </a:r>
            <a:r>
              <a:rPr lang="en-US" sz="1800" dirty="0" err="1">
                <a:solidFill>
                  <a:srgbClr val="999999"/>
                </a:solidFill>
              </a:rPr>
              <a:t>způsob</a:t>
            </a:r>
            <a:r>
              <a:rPr lang="en-US" sz="1800" dirty="0">
                <a:solidFill>
                  <a:srgbClr val="999999"/>
                </a:solidFill>
              </a:rPr>
              <a:t>)</a:t>
            </a:r>
            <a:endParaRPr sz="1800" dirty="0">
              <a:solidFill>
                <a:srgbClr val="999999"/>
              </a:solidFill>
            </a:endParaRPr>
          </a:p>
        </p:txBody>
      </p:sp>
      <p:sp>
        <p:nvSpPr>
          <p:cNvPr id="176" name="Google Shape;176;p39"/>
          <p:cNvSpPr txBox="1">
            <a:spLocks noGrp="1"/>
          </p:cNvSpPr>
          <p:nvPr>
            <p:ph type="title"/>
          </p:nvPr>
        </p:nvSpPr>
        <p:spPr>
          <a:xfrm>
            <a:off x="964660" y="528469"/>
            <a:ext cx="8325300" cy="82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Optimální uživatelská zkušenost...</a:t>
            </a:r>
            <a:endParaRPr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8168" y="3890326"/>
            <a:ext cx="6350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525" y="484150"/>
            <a:ext cx="8481175" cy="593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1825" y="330925"/>
            <a:ext cx="2861525" cy="6196149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87" name="Google Shape;187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19550" y="330925"/>
            <a:ext cx="2861525" cy="6196143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188" name="Google Shape;188;p41"/>
          <p:cNvCxnSpPr/>
          <p:nvPr/>
        </p:nvCxnSpPr>
        <p:spPr>
          <a:xfrm>
            <a:off x="3670325" y="2512500"/>
            <a:ext cx="1806300" cy="38220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42"/>
          <p:cNvSpPr txBox="1">
            <a:spLocks noGrp="1"/>
          </p:cNvSpPr>
          <p:nvPr>
            <p:ph type="body" idx="1"/>
          </p:nvPr>
        </p:nvSpPr>
        <p:spPr>
          <a:xfrm>
            <a:off x="964650" y="1681925"/>
            <a:ext cx="9936000" cy="445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3600" b="1" dirty="0" err="1">
                <a:solidFill>
                  <a:schemeClr val="accent1"/>
                </a:solidFill>
              </a:rPr>
              <a:t>Upravuje</a:t>
            </a:r>
            <a:r>
              <a:rPr lang="en-US" sz="3600" b="1" dirty="0">
                <a:solidFill>
                  <a:schemeClr val="accent1"/>
                </a:solidFill>
              </a:rPr>
              <a:t> </a:t>
            </a:r>
            <a:r>
              <a:rPr lang="en-US" sz="3600" b="1" dirty="0" err="1">
                <a:solidFill>
                  <a:schemeClr val="accent1"/>
                </a:solidFill>
              </a:rPr>
              <a:t>rozložení</a:t>
            </a:r>
            <a:r>
              <a:rPr lang="en-US" sz="3600" b="1" dirty="0">
                <a:solidFill>
                  <a:schemeClr val="accent1"/>
                </a:solidFill>
              </a:rPr>
              <a:t> a </a:t>
            </a:r>
            <a:r>
              <a:rPr lang="en-US" sz="3600" b="1" dirty="0" err="1">
                <a:solidFill>
                  <a:schemeClr val="accent1"/>
                </a:solidFill>
              </a:rPr>
              <a:t>obsah</a:t>
            </a:r>
            <a:r>
              <a:rPr lang="en-US" sz="3600" b="1" dirty="0">
                <a:solidFill>
                  <a:schemeClr val="accent1"/>
                </a:solidFill>
              </a:rPr>
              <a:t> </a:t>
            </a:r>
            <a:r>
              <a:rPr lang="en-US" sz="3600" b="1" dirty="0" err="1">
                <a:solidFill>
                  <a:schemeClr val="accent1"/>
                </a:solidFill>
              </a:rPr>
              <a:t>stránky</a:t>
            </a:r>
            <a:r>
              <a:rPr lang="en-US" sz="3600" b="1" dirty="0">
                <a:solidFill>
                  <a:schemeClr val="accent1"/>
                </a:solidFill>
              </a:rPr>
              <a:t> </a:t>
            </a:r>
            <a:r>
              <a:rPr lang="en-US" sz="3600" b="1" dirty="0" err="1">
                <a:solidFill>
                  <a:schemeClr val="accent1"/>
                </a:solidFill>
              </a:rPr>
              <a:t>podle</a:t>
            </a:r>
            <a:r>
              <a:rPr lang="en-US" sz="3600" b="1" dirty="0">
                <a:solidFill>
                  <a:schemeClr val="accent1"/>
                </a:solidFill>
              </a:rPr>
              <a:t> </a:t>
            </a:r>
            <a:r>
              <a:rPr lang="en-US" sz="3600" b="1" dirty="0" err="1">
                <a:solidFill>
                  <a:schemeClr val="accent1"/>
                </a:solidFill>
              </a:rPr>
              <a:t>prostředí</a:t>
            </a:r>
            <a:r>
              <a:rPr lang="en-US" sz="3600" b="1" dirty="0">
                <a:solidFill>
                  <a:schemeClr val="accent1"/>
                </a:solidFill>
              </a:rPr>
              <a:t>, </a:t>
            </a:r>
            <a:r>
              <a:rPr lang="en-US" sz="3600" b="1" dirty="0" err="1">
                <a:solidFill>
                  <a:schemeClr val="accent1"/>
                </a:solidFill>
              </a:rPr>
              <a:t>ve</a:t>
            </a:r>
            <a:r>
              <a:rPr lang="en-US" sz="3600" b="1" dirty="0">
                <a:solidFill>
                  <a:schemeClr val="accent1"/>
                </a:solidFill>
              </a:rPr>
              <a:t> </a:t>
            </a:r>
            <a:r>
              <a:rPr lang="en-US" sz="3600" b="1" dirty="0" err="1">
                <a:solidFill>
                  <a:schemeClr val="accent1"/>
                </a:solidFill>
              </a:rPr>
              <a:t>kterém</a:t>
            </a:r>
            <a:r>
              <a:rPr lang="en-US" sz="3600" b="1" dirty="0">
                <a:solidFill>
                  <a:schemeClr val="accent1"/>
                </a:solidFill>
              </a:rPr>
              <a:t> je </a:t>
            </a:r>
            <a:r>
              <a:rPr lang="en-US" sz="3600" b="1" dirty="0" err="1">
                <a:solidFill>
                  <a:schemeClr val="accent1"/>
                </a:solidFill>
              </a:rPr>
              <a:t>prohlížena</a:t>
            </a:r>
            <a:r>
              <a:rPr lang="en-US" sz="3600" b="1" dirty="0">
                <a:solidFill>
                  <a:schemeClr val="accent1"/>
                </a:solidFill>
              </a:rPr>
              <a:t>.</a:t>
            </a:r>
            <a:endParaRPr sz="3600" b="1" dirty="0">
              <a:solidFill>
                <a:schemeClr val="accent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3600" b="1" dirty="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 err="1">
                <a:solidFill>
                  <a:srgbClr val="000000"/>
                </a:solidFill>
              </a:rPr>
              <a:t>Nejčastěji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přizpůsobujeme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podle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velikosti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dostupné</a:t>
            </a:r>
            <a:endParaRPr dirty="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 err="1">
                <a:solidFill>
                  <a:srgbClr val="000000"/>
                </a:solidFill>
              </a:rPr>
              <a:t>zobrazovací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plochy</a:t>
            </a:r>
            <a:r>
              <a:rPr lang="en-US" dirty="0">
                <a:solidFill>
                  <a:srgbClr val="000000"/>
                </a:solidFill>
              </a:rPr>
              <a:t>, ale </a:t>
            </a:r>
            <a:r>
              <a:rPr lang="en-US" dirty="0" err="1">
                <a:solidFill>
                  <a:srgbClr val="000000"/>
                </a:solidFill>
              </a:rPr>
              <a:t>lze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i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podle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mnoha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dalších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kritérií</a:t>
            </a:r>
            <a:endParaRPr dirty="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0000"/>
                </a:solidFill>
              </a:rPr>
              <a:t>(landscape, color/monochrome, print, </a:t>
            </a:r>
            <a:r>
              <a:rPr lang="en-US" dirty="0" err="1">
                <a:solidFill>
                  <a:srgbClr val="000000"/>
                </a:solidFill>
              </a:rPr>
              <a:t>tv</a:t>
            </a:r>
            <a:r>
              <a:rPr lang="en-US" dirty="0">
                <a:solidFill>
                  <a:srgbClr val="000000"/>
                </a:solidFill>
              </a:rPr>
              <a:t>, handheld, </a:t>
            </a:r>
            <a:r>
              <a:rPr lang="en-US" dirty="0" err="1">
                <a:solidFill>
                  <a:srgbClr val="000000"/>
                </a:solidFill>
              </a:rPr>
              <a:t>atd</a:t>
            </a:r>
            <a:r>
              <a:rPr lang="en-US" dirty="0">
                <a:solidFill>
                  <a:srgbClr val="000000"/>
                </a:solidFill>
              </a:rPr>
              <a:t>.).</a:t>
            </a:r>
            <a:endParaRPr sz="3600" b="1" dirty="0">
              <a:solidFill>
                <a:srgbClr val="000000"/>
              </a:solidFill>
            </a:endParaRPr>
          </a:p>
        </p:txBody>
      </p:sp>
      <p:sp>
        <p:nvSpPr>
          <p:cNvPr id="194" name="Google Shape;194;p42"/>
          <p:cNvSpPr txBox="1">
            <a:spLocks noGrp="1"/>
          </p:cNvSpPr>
          <p:nvPr>
            <p:ph type="title"/>
          </p:nvPr>
        </p:nvSpPr>
        <p:spPr>
          <a:xfrm>
            <a:off x="964660" y="528469"/>
            <a:ext cx="8325300" cy="82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Stránka se přizpůsobuje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43"/>
          <p:cNvSpPr txBox="1">
            <a:spLocks noGrp="1"/>
          </p:cNvSpPr>
          <p:nvPr>
            <p:ph type="title"/>
          </p:nvPr>
        </p:nvSpPr>
        <p:spPr>
          <a:xfrm>
            <a:off x="1079770" y="1371600"/>
            <a:ext cx="10029300" cy="439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Mobile First přístup</a:t>
            </a:r>
            <a:endParaRPr sz="48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4"/>
          <p:cNvSpPr txBox="1">
            <a:spLocks noGrp="1"/>
          </p:cNvSpPr>
          <p:nvPr>
            <p:ph type="body" idx="1"/>
          </p:nvPr>
        </p:nvSpPr>
        <p:spPr>
          <a:xfrm>
            <a:off x="964650" y="1378150"/>
            <a:ext cx="10134600" cy="473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4064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/>
              <a:t>Stránku primárně navrhujeme / kódujeme pro mobilní zařízení</a:t>
            </a:r>
            <a:br>
              <a:rPr lang="en-US"/>
            </a:br>
            <a:endParaRPr/>
          </a:p>
          <a:p>
            <a:pPr marL="457200" marR="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Progresivně vylepšujeme pro větší zařízení (tablety, počítače, …) a dostupné technologie</a:t>
            </a:r>
            <a:endParaRPr/>
          </a:p>
        </p:txBody>
      </p:sp>
      <p:sp>
        <p:nvSpPr>
          <p:cNvPr id="205" name="Google Shape;205;p44"/>
          <p:cNvSpPr txBox="1">
            <a:spLocks noGrp="1"/>
          </p:cNvSpPr>
          <p:nvPr>
            <p:ph type="title"/>
          </p:nvPr>
        </p:nvSpPr>
        <p:spPr>
          <a:xfrm>
            <a:off x="964660" y="528469"/>
            <a:ext cx="8325300" cy="82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Mobile first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4"/>
          <p:cNvSpPr txBox="1">
            <a:spLocks noGrp="1"/>
          </p:cNvSpPr>
          <p:nvPr>
            <p:ph type="body" idx="1"/>
          </p:nvPr>
        </p:nvSpPr>
        <p:spPr>
          <a:xfrm>
            <a:off x="964650" y="1378150"/>
            <a:ext cx="10134600" cy="473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080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cs-CZ" sz="3600" b="1" dirty="0">
                <a:solidFill>
                  <a:schemeClr val="accent1"/>
                </a:solidFill>
              </a:rPr>
              <a:t>Testování </a:t>
            </a:r>
            <a:r>
              <a:rPr lang="cs-CZ" sz="3600" b="1" dirty="0" err="1">
                <a:solidFill>
                  <a:schemeClr val="accent1"/>
                </a:solidFill>
              </a:rPr>
              <a:t>responsivity</a:t>
            </a:r>
            <a:r>
              <a:rPr lang="cs-CZ" sz="3600" b="1" dirty="0">
                <a:solidFill>
                  <a:schemeClr val="accent1"/>
                </a:solidFill>
              </a:rPr>
              <a:t> v prohlížeči</a:t>
            </a:r>
          </a:p>
          <a:p>
            <a:pPr marL="457200" marR="0" lvl="0" indent="-4064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cs-CZ" dirty="0" smtClean="0"/>
              <a:t>Přepínání zařízení v </a:t>
            </a:r>
            <a:r>
              <a:rPr lang="cs-CZ" dirty="0" err="1" smtClean="0"/>
              <a:t>DevTools</a:t>
            </a:r>
            <a:r>
              <a:rPr lang="cs-CZ" dirty="0" smtClean="0"/>
              <a:t> (F2)</a:t>
            </a:r>
            <a:r>
              <a:rPr lang="en-US" dirty="0"/>
              <a:t/>
            </a:r>
            <a:br>
              <a:rPr lang="en-US" dirty="0"/>
            </a:br>
            <a:endParaRPr dirty="0"/>
          </a:p>
          <a:p>
            <a:pPr marL="457200" marR="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cs-CZ" dirty="0" smtClean="0"/>
              <a:t>Několik předvolených zařízení</a:t>
            </a:r>
          </a:p>
          <a:p>
            <a:pPr marL="457200" marR="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endParaRPr lang="cs-CZ" dirty="0"/>
          </a:p>
          <a:p>
            <a:pPr marL="457200" marR="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cs-CZ" dirty="0" smtClean="0"/>
              <a:t>Možnost zadávat vlastní zařízení podle parametrů</a:t>
            </a:r>
          </a:p>
          <a:p>
            <a:pPr marL="457200" marR="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endParaRPr lang="cs-CZ" dirty="0"/>
          </a:p>
          <a:p>
            <a:pPr marL="457200" marR="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cs-CZ" dirty="0" smtClean="0"/>
              <a:t>Chrome poskytne plně funkční chování, jako by se jednalo o dané zařízení </a:t>
            </a:r>
            <a:endParaRPr dirty="0"/>
          </a:p>
        </p:txBody>
      </p:sp>
      <p:sp>
        <p:nvSpPr>
          <p:cNvPr id="205" name="Google Shape;205;p44"/>
          <p:cNvSpPr txBox="1">
            <a:spLocks noGrp="1"/>
          </p:cNvSpPr>
          <p:nvPr>
            <p:ph type="title"/>
          </p:nvPr>
        </p:nvSpPr>
        <p:spPr>
          <a:xfrm>
            <a:off x="964660" y="528469"/>
            <a:ext cx="8325300" cy="82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Mobile first</a:t>
            </a:r>
            <a:endParaRPr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5680" y="544840"/>
            <a:ext cx="5876925" cy="102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558051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45"/>
          <p:cNvSpPr txBox="1">
            <a:spLocks noGrp="1"/>
          </p:cNvSpPr>
          <p:nvPr>
            <p:ph type="title"/>
          </p:nvPr>
        </p:nvSpPr>
        <p:spPr>
          <a:xfrm>
            <a:off x="1079770" y="1371600"/>
            <a:ext cx="10029300" cy="439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Základní techniky RWD</a:t>
            </a:r>
            <a:endParaRPr sz="48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46"/>
          <p:cNvSpPr txBox="1">
            <a:spLocks noGrp="1"/>
          </p:cNvSpPr>
          <p:nvPr>
            <p:ph type="body" idx="1"/>
          </p:nvPr>
        </p:nvSpPr>
        <p:spPr>
          <a:xfrm>
            <a:off x="964650" y="1378150"/>
            <a:ext cx="10134600" cy="473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4064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 sz="3600" dirty="0" err="1" smtClean="0"/>
              <a:t>Flexibilní</a:t>
            </a:r>
            <a:r>
              <a:rPr lang="en-US" sz="3600" dirty="0" smtClean="0"/>
              <a:t> </a:t>
            </a:r>
            <a:r>
              <a:rPr lang="en-US" sz="3600" dirty="0"/>
              <a:t>grid (</a:t>
            </a:r>
            <a:r>
              <a:rPr lang="en-US" sz="3600" dirty="0" err="1"/>
              <a:t>typografická</a:t>
            </a:r>
            <a:r>
              <a:rPr lang="en-US" sz="3600" dirty="0"/>
              <a:t> </a:t>
            </a:r>
            <a:r>
              <a:rPr lang="en-US" sz="3600" dirty="0" err="1"/>
              <a:t>mřížka</a:t>
            </a:r>
            <a:r>
              <a:rPr lang="en-US" sz="3600" dirty="0"/>
              <a:t>)</a:t>
            </a:r>
            <a:br>
              <a:rPr lang="en-US" sz="3600" dirty="0"/>
            </a:br>
            <a:endParaRPr lang="cs-CZ" sz="3600" dirty="0" smtClean="0"/>
          </a:p>
          <a:p>
            <a:pPr>
              <a:lnSpc>
                <a:spcPct val="115000"/>
              </a:lnSpc>
            </a:pPr>
            <a:r>
              <a:rPr lang="en-US" sz="3600" dirty="0"/>
              <a:t>Media Queries</a:t>
            </a:r>
          </a:p>
          <a:p>
            <a:pPr marL="5080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 sz="3600" dirty="0"/>
          </a:p>
          <a:p>
            <a:pPr marL="457200" marR="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 sz="3600" dirty="0" err="1"/>
              <a:t>Flexibilní</a:t>
            </a:r>
            <a:r>
              <a:rPr lang="en-US" sz="3600" dirty="0"/>
              <a:t> </a:t>
            </a:r>
            <a:r>
              <a:rPr lang="en-US" sz="3600" dirty="0" err="1"/>
              <a:t>obrázky</a:t>
            </a:r>
            <a:r>
              <a:rPr lang="en-US" dirty="0"/>
              <a:t/>
            </a:r>
            <a:br>
              <a:rPr lang="en-US" dirty="0"/>
            </a:br>
            <a:endParaRPr dirty="0"/>
          </a:p>
        </p:txBody>
      </p:sp>
      <p:sp>
        <p:nvSpPr>
          <p:cNvPr id="216" name="Google Shape;216;p46"/>
          <p:cNvSpPr txBox="1">
            <a:spLocks noGrp="1"/>
          </p:cNvSpPr>
          <p:nvPr>
            <p:ph type="title"/>
          </p:nvPr>
        </p:nvSpPr>
        <p:spPr>
          <a:xfrm>
            <a:off x="964660" y="528469"/>
            <a:ext cx="8325300" cy="82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Techniky RWD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9"/>
          <p:cNvSpPr txBox="1">
            <a:spLocks noGrp="1"/>
          </p:cNvSpPr>
          <p:nvPr>
            <p:ph type="body" idx="1"/>
          </p:nvPr>
        </p:nvSpPr>
        <p:spPr>
          <a:xfrm>
            <a:off x="964660" y="1378151"/>
            <a:ext cx="10134600" cy="440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666666"/>
                </a:solidFill>
              </a:rPr>
              <a:t>Toto dílo je licencováno pod </a:t>
            </a:r>
            <a:endParaRPr sz="2400">
              <a:solidFill>
                <a:srgbClr val="666666"/>
              </a:solidFill>
            </a:endParaRPr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u="sng">
                <a:solidFill>
                  <a:schemeClr val="hlink"/>
                </a:solidFill>
                <a:hlinkClick r:id="rId3"/>
              </a:rPr>
              <a:t>Creative Commons Attribution-NonCommercial-ShareAlike 4.0 International License</a:t>
            </a:r>
            <a:endParaRPr>
              <a:solidFill>
                <a:srgbClr val="666666"/>
              </a:solidFill>
            </a:endParaRPr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113" name="Google Shape;113;p29"/>
          <p:cNvSpPr txBox="1">
            <a:spLocks noGrp="1"/>
          </p:cNvSpPr>
          <p:nvPr>
            <p:ph type="title"/>
          </p:nvPr>
        </p:nvSpPr>
        <p:spPr>
          <a:xfrm>
            <a:off x="964660" y="528469"/>
            <a:ext cx="8325300" cy="82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Použití materiálů</a:t>
            </a:r>
            <a:endParaRPr/>
          </a:p>
        </p:txBody>
      </p:sp>
      <p:pic>
        <p:nvPicPr>
          <p:cNvPr id="114" name="Google Shape;114;p29"/>
          <p:cNvPicPr preferRelativeResize="0"/>
          <p:nvPr/>
        </p:nvPicPr>
        <p:blipFill>
          <a:blip r:embed="rId4">
            <a:alphaModFix amt="29000"/>
          </a:blip>
          <a:stretch>
            <a:fillRect/>
          </a:stretch>
        </p:blipFill>
        <p:spPr>
          <a:xfrm>
            <a:off x="4490475" y="4229750"/>
            <a:ext cx="3211050" cy="759000"/>
          </a:xfrm>
          <a:prstGeom prst="rect">
            <a:avLst/>
          </a:prstGeom>
          <a:noFill/>
          <a:ln>
            <a:noFill/>
          </a:ln>
          <a:effectLst>
            <a:reflection stA="15000" endPos="30000" dist="38100" dir="5400000" fadeDir="5400012" sy="-100000" algn="bl" rotWithShape="0"/>
          </a:effec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7"/>
          <p:cNvSpPr txBox="1">
            <a:spLocks noGrp="1"/>
          </p:cNvSpPr>
          <p:nvPr>
            <p:ph type="title"/>
          </p:nvPr>
        </p:nvSpPr>
        <p:spPr>
          <a:xfrm>
            <a:off x="1079770" y="1371600"/>
            <a:ext cx="10029300" cy="439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Flexibilní</a:t>
            </a:r>
            <a:r>
              <a:rPr lang="en-US" dirty="0"/>
              <a:t> grid</a:t>
            </a:r>
            <a:endParaRPr sz="480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48"/>
          <p:cNvSpPr txBox="1">
            <a:spLocks noGrp="1"/>
          </p:cNvSpPr>
          <p:nvPr>
            <p:ph type="body" idx="1"/>
          </p:nvPr>
        </p:nvSpPr>
        <p:spPr>
          <a:xfrm>
            <a:off x="964650" y="1378150"/>
            <a:ext cx="5415000" cy="473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chemeClr val="accent1"/>
                </a:solidFill>
              </a:rPr>
              <a:t>Typografická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mřížka</a:t>
            </a:r>
            <a:endParaRPr dirty="0">
              <a:solidFill>
                <a:schemeClr val="accent1"/>
              </a:solidFill>
            </a:endParaRPr>
          </a:p>
          <a:p>
            <a:pPr marL="457200" marR="0" lvl="0" indent="-381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sz="2400" dirty="0" err="1"/>
              <a:t>navržena</a:t>
            </a:r>
            <a:r>
              <a:rPr lang="en-US" sz="2400" dirty="0"/>
              <a:t> pro </a:t>
            </a:r>
            <a:r>
              <a:rPr lang="en-US" sz="2400" dirty="0" err="1"/>
              <a:t>tištěný</a:t>
            </a:r>
            <a:r>
              <a:rPr lang="en-US" sz="2400" dirty="0"/>
              <a:t> design</a:t>
            </a:r>
            <a:endParaRPr sz="2400" dirty="0"/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 dirty="0" err="1"/>
              <a:t>racionální</a:t>
            </a:r>
            <a:r>
              <a:rPr lang="en-US" sz="2400" dirty="0"/>
              <a:t> </a:t>
            </a:r>
            <a:r>
              <a:rPr lang="en-US" sz="2400" dirty="0" err="1"/>
              <a:t>systém</a:t>
            </a:r>
            <a:r>
              <a:rPr lang="en-US" sz="2400" dirty="0"/>
              <a:t> </a:t>
            </a:r>
            <a:r>
              <a:rPr lang="en-US" sz="2400" dirty="0" err="1"/>
              <a:t>sloupců</a:t>
            </a:r>
            <a:r>
              <a:rPr lang="en-US" sz="2400" dirty="0"/>
              <a:t> a </a:t>
            </a:r>
            <a:r>
              <a:rPr lang="en-US" sz="2400" dirty="0" err="1"/>
              <a:t>řádků</a:t>
            </a:r>
            <a:r>
              <a:rPr lang="en-US" sz="2400" dirty="0"/>
              <a:t>, </a:t>
            </a:r>
            <a:r>
              <a:rPr lang="en-US" sz="2400" dirty="0" err="1"/>
              <a:t>na</a:t>
            </a:r>
            <a:r>
              <a:rPr lang="en-US" sz="2400" dirty="0"/>
              <a:t> </a:t>
            </a:r>
            <a:r>
              <a:rPr lang="en-US" sz="2400" dirty="0" err="1"/>
              <a:t>které</a:t>
            </a:r>
            <a:r>
              <a:rPr lang="en-US" sz="2400" dirty="0"/>
              <a:t> se </a:t>
            </a:r>
            <a:r>
              <a:rPr lang="en-US" sz="2400" dirty="0" err="1"/>
              <a:t>umisťují</a:t>
            </a:r>
            <a:r>
              <a:rPr lang="en-US" sz="2400" dirty="0"/>
              <a:t> </a:t>
            </a:r>
            <a:r>
              <a:rPr lang="en-US" sz="2400" dirty="0" err="1"/>
              <a:t>bloky</a:t>
            </a:r>
            <a:r>
              <a:rPr lang="en-US" sz="2400" dirty="0"/>
              <a:t> </a:t>
            </a:r>
            <a:r>
              <a:rPr lang="en-US" sz="2400" dirty="0" err="1"/>
              <a:t>obsahu</a:t>
            </a:r>
            <a:endParaRPr sz="2400" dirty="0"/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 dirty="0" err="1"/>
              <a:t>adaptovaná</a:t>
            </a:r>
            <a:r>
              <a:rPr lang="en-US" sz="2400" dirty="0"/>
              <a:t> pro </a:t>
            </a:r>
            <a:r>
              <a:rPr lang="en-US" sz="2400" dirty="0" err="1"/>
              <a:t>potřeby</a:t>
            </a:r>
            <a:r>
              <a:rPr lang="en-US" sz="2400" dirty="0"/>
              <a:t> </a:t>
            </a:r>
            <a:r>
              <a:rPr lang="en-US" sz="2400" dirty="0" err="1"/>
              <a:t>stále</a:t>
            </a:r>
            <a:r>
              <a:rPr lang="en-US" sz="2400" dirty="0"/>
              <a:t> se </a:t>
            </a:r>
            <a:r>
              <a:rPr lang="en-US" sz="2400" dirty="0" err="1"/>
              <a:t>měnícího</a:t>
            </a:r>
            <a:r>
              <a:rPr lang="en-US" sz="2400" dirty="0"/>
              <a:t> </a:t>
            </a:r>
            <a:r>
              <a:rPr lang="en-US" sz="2400" dirty="0" err="1"/>
              <a:t>moderního</a:t>
            </a:r>
            <a:r>
              <a:rPr lang="en-US" sz="2400" dirty="0"/>
              <a:t> </a:t>
            </a:r>
            <a:r>
              <a:rPr lang="en-US" sz="2400" dirty="0" err="1"/>
              <a:t>webu</a:t>
            </a:r>
            <a:endParaRPr sz="2400" dirty="0"/>
          </a:p>
        </p:txBody>
      </p:sp>
      <p:sp>
        <p:nvSpPr>
          <p:cNvPr id="227" name="Google Shape;227;p48"/>
          <p:cNvSpPr txBox="1">
            <a:spLocks noGrp="1"/>
          </p:cNvSpPr>
          <p:nvPr>
            <p:ph type="title"/>
          </p:nvPr>
        </p:nvSpPr>
        <p:spPr>
          <a:xfrm>
            <a:off x="964660" y="528469"/>
            <a:ext cx="8325300" cy="82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Flexibilní</a:t>
            </a:r>
            <a:r>
              <a:rPr lang="en-US" dirty="0"/>
              <a:t> grid</a:t>
            </a:r>
            <a:endParaRPr dirty="0"/>
          </a:p>
        </p:txBody>
      </p:sp>
      <p:pic>
        <p:nvPicPr>
          <p:cNvPr id="228" name="Google Shape;228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13375" y="3543924"/>
            <a:ext cx="5833599" cy="306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9"/>
          <p:cNvSpPr txBox="1">
            <a:spLocks noGrp="1"/>
          </p:cNvSpPr>
          <p:nvPr>
            <p:ph type="title"/>
          </p:nvPr>
        </p:nvSpPr>
        <p:spPr>
          <a:xfrm>
            <a:off x="964660" y="528469"/>
            <a:ext cx="8325300" cy="82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Flexibilní grid</a:t>
            </a:r>
            <a:endParaRPr/>
          </a:p>
        </p:txBody>
      </p:sp>
      <p:pic>
        <p:nvPicPr>
          <p:cNvPr id="234" name="Google Shape;234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2914" y="1482851"/>
            <a:ext cx="9355324" cy="5001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50"/>
          <p:cNvSpPr txBox="1">
            <a:spLocks noGrp="1"/>
          </p:cNvSpPr>
          <p:nvPr>
            <p:ph type="title"/>
          </p:nvPr>
        </p:nvSpPr>
        <p:spPr>
          <a:xfrm>
            <a:off x="964660" y="528469"/>
            <a:ext cx="8325300" cy="82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Flexibilní grid</a:t>
            </a:r>
            <a:endParaRPr/>
          </a:p>
        </p:txBody>
      </p:sp>
      <p:pic>
        <p:nvPicPr>
          <p:cNvPr id="240" name="Google Shape;240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0350" y="1350169"/>
            <a:ext cx="7565192" cy="52030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50"/>
          <p:cNvSpPr txBox="1">
            <a:spLocks noGrp="1"/>
          </p:cNvSpPr>
          <p:nvPr>
            <p:ph type="title"/>
          </p:nvPr>
        </p:nvSpPr>
        <p:spPr>
          <a:xfrm>
            <a:off x="964660" y="528469"/>
            <a:ext cx="8325300" cy="82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-CZ" dirty="0" smtClean="0"/>
              <a:t>Layout pro specifická zařízení</a:t>
            </a:r>
            <a:endParaRPr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7930" y="1161460"/>
            <a:ext cx="6585595" cy="56965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400" y="1700808"/>
            <a:ext cx="3960440" cy="2758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Obdélník 1"/>
          <p:cNvSpPr/>
          <p:nvPr/>
        </p:nvSpPr>
        <p:spPr>
          <a:xfrm>
            <a:off x="259378" y="4581128"/>
            <a:ext cx="496855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cs-CZ" sz="2400" dirty="0" smtClean="0"/>
              <a:t>Cílem </a:t>
            </a:r>
            <a:r>
              <a:rPr lang="cs-CZ" sz="2400" dirty="0"/>
              <a:t>je web "přizpůsobit</a:t>
            </a:r>
            <a:r>
              <a:rPr lang="cs-CZ" sz="2400" dirty="0" smtClean="0"/>
              <a:t>", ne </a:t>
            </a:r>
            <a:r>
              <a:rPr lang="cs-CZ" sz="2400" dirty="0"/>
              <a:t>udělat web "jiný pro </a:t>
            </a:r>
            <a:r>
              <a:rPr lang="cs-CZ" sz="2400" dirty="0" smtClean="0"/>
              <a:t>mobil" .</a:t>
            </a:r>
            <a:endParaRPr lang="cs-CZ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cs-CZ" sz="2400" dirty="0" smtClean="0"/>
              <a:t>Nechceme </a:t>
            </a:r>
            <a:r>
              <a:rPr lang="cs-CZ" sz="2400" dirty="0"/>
              <a:t>učit </a:t>
            </a:r>
            <a:r>
              <a:rPr lang="cs-CZ" sz="2400" dirty="0" smtClean="0"/>
              <a:t>uživatele používat </a:t>
            </a:r>
            <a:r>
              <a:rPr lang="cs-CZ" sz="2400" dirty="0"/>
              <a:t>web jinak na </a:t>
            </a:r>
            <a:r>
              <a:rPr lang="cs-CZ" sz="2400" dirty="0" smtClean="0"/>
              <a:t>každém zařízení .</a:t>
            </a:r>
            <a:endParaRPr lang="cs-CZ" sz="2400" dirty="0"/>
          </a:p>
        </p:txBody>
      </p:sp>
    </p:spTree>
    <p:extLst>
      <p:ext uri="{BB962C8B-B14F-4D97-AF65-F5344CB8AC3E}">
        <p14:creationId xmlns:p14="http://schemas.microsoft.com/office/powerpoint/2010/main" val="19814408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58"/>
          <p:cNvSpPr txBox="1">
            <a:spLocks noGrp="1"/>
          </p:cNvSpPr>
          <p:nvPr>
            <p:ph type="title"/>
          </p:nvPr>
        </p:nvSpPr>
        <p:spPr>
          <a:xfrm>
            <a:off x="1079770" y="1371600"/>
            <a:ext cx="10029300" cy="439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Media Query</a:t>
            </a:r>
            <a:endParaRPr sz="4800"/>
          </a:p>
        </p:txBody>
      </p:sp>
    </p:spTree>
    <p:extLst>
      <p:ext uri="{BB962C8B-B14F-4D97-AF65-F5344CB8AC3E}">
        <p14:creationId xmlns:p14="http://schemas.microsoft.com/office/powerpoint/2010/main" val="204252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59"/>
          <p:cNvSpPr txBox="1">
            <a:spLocks noGrp="1"/>
          </p:cNvSpPr>
          <p:nvPr>
            <p:ph type="body" idx="1"/>
          </p:nvPr>
        </p:nvSpPr>
        <p:spPr>
          <a:xfrm>
            <a:off x="964650" y="1378150"/>
            <a:ext cx="10284600" cy="473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4064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Způsob, jak v CSS zařídit, abychom pro různá prostředí mohli prvku nastavit jiné CSS</a:t>
            </a:r>
            <a:br>
              <a:rPr lang="en-US"/>
            </a:br>
            <a:endParaRPr/>
          </a:p>
          <a:p>
            <a:pPr marL="457200" marR="0" lvl="0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•"/>
            </a:pPr>
            <a:r>
              <a:rPr lang="en-US" sz="3600" b="1"/>
              <a:t>Nejčastěji reagujeme na šířku okna prohlížeče / zařízení.</a:t>
            </a:r>
            <a:br>
              <a:rPr lang="en-US" sz="3600" b="1"/>
            </a:br>
            <a:endParaRPr sz="3600" b="1"/>
          </a:p>
          <a:p>
            <a:pPr marL="457200" marR="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… ale existují i další parametry, na které můžeme reagovat.</a:t>
            </a:r>
            <a:endParaRPr/>
          </a:p>
        </p:txBody>
      </p:sp>
      <p:sp>
        <p:nvSpPr>
          <p:cNvPr id="305" name="Google Shape;305;p59"/>
          <p:cNvSpPr txBox="1">
            <a:spLocks noGrp="1"/>
          </p:cNvSpPr>
          <p:nvPr>
            <p:ph type="title"/>
          </p:nvPr>
        </p:nvSpPr>
        <p:spPr>
          <a:xfrm>
            <a:off x="964660" y="528469"/>
            <a:ext cx="8325300" cy="82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Media Query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91503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60"/>
          <p:cNvSpPr txBox="1">
            <a:spLocks noGrp="1"/>
          </p:cNvSpPr>
          <p:nvPr>
            <p:ph type="title"/>
          </p:nvPr>
        </p:nvSpPr>
        <p:spPr>
          <a:xfrm>
            <a:off x="964660" y="528469"/>
            <a:ext cx="8325300" cy="82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Media Query</a:t>
            </a:r>
            <a:endParaRPr/>
          </a:p>
        </p:txBody>
      </p:sp>
      <p:sp>
        <p:nvSpPr>
          <p:cNvPr id="311" name="Google Shape;311;p60"/>
          <p:cNvSpPr txBox="1"/>
          <p:nvPr/>
        </p:nvSpPr>
        <p:spPr>
          <a:xfrm>
            <a:off x="1077571" y="2004196"/>
            <a:ext cx="9606000" cy="38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@media</a:t>
            </a:r>
            <a:r>
              <a:rPr lang="en-US" sz="3600">
                <a:solidFill>
                  <a:srgbClr val="000080"/>
                </a:solidFill>
                <a:latin typeface="Roboto Mono"/>
                <a:ea typeface="Roboto Mono"/>
                <a:cs typeface="Roboto Mono"/>
                <a:sym typeface="Roboto Mono"/>
              </a:rPr>
              <a:t> (</a:t>
            </a:r>
            <a:r>
              <a:rPr lang="en-US" sz="3600">
                <a:solidFill>
                  <a:srgbClr val="6AA84F"/>
                </a:solidFill>
                <a:latin typeface="Roboto Mono"/>
                <a:ea typeface="Roboto Mono"/>
                <a:cs typeface="Roboto Mono"/>
                <a:sym typeface="Roboto Mono"/>
              </a:rPr>
              <a:t>min-width: 800px</a:t>
            </a:r>
            <a:r>
              <a:rPr lang="en-US" sz="3600">
                <a:solidFill>
                  <a:srgbClr val="000080"/>
                </a:solidFill>
                <a:latin typeface="Roboto Mono"/>
                <a:ea typeface="Roboto Mono"/>
                <a:cs typeface="Roboto Mono"/>
                <a:sym typeface="Roboto Mono"/>
              </a:rPr>
              <a:t>) {</a:t>
            </a:r>
            <a:endParaRPr sz="3600">
              <a:solidFill>
                <a:srgbClr val="00008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000080"/>
                </a:solidFill>
                <a:latin typeface="Roboto Mono"/>
                <a:ea typeface="Roboto Mono"/>
                <a:cs typeface="Roboto Mono"/>
                <a:sym typeface="Roboto Mono"/>
              </a:rPr>
              <a:t>	</a:t>
            </a:r>
            <a:r>
              <a:rPr lang="en-US" sz="36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/* css styly */</a:t>
            </a:r>
            <a:endParaRPr sz="3600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000080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3600">
              <a:solidFill>
                <a:srgbClr val="00008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3000">
              <a:solidFill>
                <a:srgbClr val="00008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312" name="Google Shape;312;p60"/>
          <p:cNvCxnSpPr/>
          <p:nvPr/>
        </p:nvCxnSpPr>
        <p:spPr>
          <a:xfrm>
            <a:off x="834506" y="1946572"/>
            <a:ext cx="0" cy="2967000"/>
          </a:xfrm>
          <a:prstGeom prst="straightConnector1">
            <a:avLst/>
          </a:prstGeom>
          <a:noFill/>
          <a:ln w="19050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13" name="Google Shape;313;p60"/>
          <p:cNvSpPr txBox="1"/>
          <p:nvPr/>
        </p:nvSpPr>
        <p:spPr>
          <a:xfrm rot="-5400000">
            <a:off x="226163" y="1858736"/>
            <a:ext cx="875700" cy="60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CCCCCC"/>
                </a:solidFill>
              </a:rPr>
              <a:t>CSS</a:t>
            </a:r>
            <a:endParaRPr sz="1800">
              <a:solidFill>
                <a:srgbClr val="CCCCCC"/>
              </a:solidFill>
            </a:endParaRPr>
          </a:p>
        </p:txBody>
      </p:sp>
      <p:sp>
        <p:nvSpPr>
          <p:cNvPr id="314" name="Google Shape;314;p60"/>
          <p:cNvSpPr txBox="1"/>
          <p:nvPr/>
        </p:nvSpPr>
        <p:spPr>
          <a:xfrm>
            <a:off x="1180538" y="5164913"/>
            <a:ext cx="10347600" cy="117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999999"/>
                </a:solidFill>
              </a:rPr>
              <a:t>Nejčastěji: </a:t>
            </a:r>
            <a:endParaRPr sz="1800">
              <a:solidFill>
                <a:srgbClr val="99999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999999"/>
                </a:solidFill>
              </a:rPr>
              <a:t>min-width</a:t>
            </a:r>
            <a:r>
              <a:rPr lang="en-US" sz="1800">
                <a:solidFill>
                  <a:srgbClr val="999999"/>
                </a:solidFill>
              </a:rPr>
              <a:t> - okno široké minimálně 800px, tj. 800px a více</a:t>
            </a:r>
            <a:endParaRPr sz="1800">
              <a:solidFill>
                <a:srgbClr val="99999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999999"/>
                </a:solidFill>
              </a:rPr>
              <a:t>max-width</a:t>
            </a:r>
            <a:r>
              <a:rPr lang="en-US" sz="1800">
                <a:solidFill>
                  <a:srgbClr val="999999"/>
                </a:solidFill>
              </a:rPr>
              <a:t> - okno široké maximálne 800px, tj. 0 až 800px</a:t>
            </a: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42692233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62"/>
          <p:cNvSpPr txBox="1">
            <a:spLocks noGrp="1"/>
          </p:cNvSpPr>
          <p:nvPr>
            <p:ph type="body" idx="1"/>
          </p:nvPr>
        </p:nvSpPr>
        <p:spPr>
          <a:xfrm>
            <a:off x="964650" y="1378150"/>
            <a:ext cx="10284600" cy="473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4064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Místu, kde dochází ke změně rozložení / layoutu stránky, říkáme </a:t>
            </a:r>
            <a:r>
              <a:rPr lang="en-US" b="1"/>
              <a:t>breakpoint</a:t>
            </a:r>
            <a:r>
              <a:rPr lang="en-US"/>
              <a:t>.</a:t>
            </a:r>
            <a:br>
              <a:rPr lang="en-US"/>
            </a:br>
            <a:endParaRPr/>
          </a:p>
          <a:p>
            <a:pPr marL="457200" marR="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Než se zeptáš, tak ne, neexistují žádné oficiální breakpointy / konkrétní čísla odkud pokud je mobil, tablet, počítač.</a:t>
            </a:r>
            <a:br>
              <a:rPr lang="en-US"/>
            </a:br>
            <a:endParaRPr/>
          </a:p>
          <a:p>
            <a:pPr marL="457200" marR="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Breakpointy by se měly stanovovat vždy podle obsahu - </a:t>
            </a:r>
            <a:r>
              <a:rPr lang="en-US" b="1"/>
              <a:t>změnit layout ve chvíli, kdy to pro daný obsah dává smysl</a:t>
            </a:r>
            <a:r>
              <a:rPr lang="en-US"/>
              <a:t>.</a:t>
            </a:r>
            <a:endParaRPr/>
          </a:p>
        </p:txBody>
      </p:sp>
      <p:sp>
        <p:nvSpPr>
          <p:cNvPr id="325" name="Google Shape;325;p62"/>
          <p:cNvSpPr txBox="1">
            <a:spLocks noGrp="1"/>
          </p:cNvSpPr>
          <p:nvPr>
            <p:ph type="title"/>
          </p:nvPr>
        </p:nvSpPr>
        <p:spPr>
          <a:xfrm>
            <a:off x="964660" y="528469"/>
            <a:ext cx="8325300" cy="82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Media Query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4995528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62"/>
          <p:cNvSpPr txBox="1">
            <a:spLocks noGrp="1"/>
          </p:cNvSpPr>
          <p:nvPr>
            <p:ph type="body" idx="1"/>
          </p:nvPr>
        </p:nvSpPr>
        <p:spPr>
          <a:xfrm>
            <a:off x="964650" y="1378150"/>
            <a:ext cx="10747974" cy="473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4064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cs-CZ" dirty="0" smtClean="0"/>
              <a:t>Rozlišení pro mobily počítá s šířkou displejů cca 400px či méně. </a:t>
            </a:r>
            <a:r>
              <a:rPr lang="cs-CZ" dirty="0" smtClean="0"/>
              <a:t>Široké displeje pro PC mají šířku 1920px a větší</a:t>
            </a:r>
          </a:p>
          <a:p>
            <a:pPr lvl="1" indent="-406400">
              <a:lnSpc>
                <a:spcPct val="115000"/>
              </a:lnSpc>
              <a:spcBef>
                <a:spcPts val="1000"/>
              </a:spcBef>
              <a:buSzPts val="2800"/>
            </a:pPr>
            <a:r>
              <a:rPr lang="cs-CZ" dirty="0" smtClean="0"/>
              <a:t>Jak teda udělat responzivní web pro mobil s rozlišením???</a:t>
            </a:r>
          </a:p>
          <a:p>
            <a:pPr>
              <a:lnSpc>
                <a:spcPct val="115000"/>
              </a:lnSpc>
            </a:pPr>
            <a:endParaRPr lang="cs-CZ" dirty="0"/>
          </a:p>
          <a:p>
            <a:pPr>
              <a:lnSpc>
                <a:spcPct val="115000"/>
              </a:lnSpc>
            </a:pPr>
            <a:endParaRPr lang="cs-CZ" dirty="0" smtClean="0"/>
          </a:p>
          <a:p>
            <a:pPr>
              <a:lnSpc>
                <a:spcPct val="115000"/>
              </a:lnSpc>
            </a:pPr>
            <a:r>
              <a:rPr lang="cs-CZ" dirty="0" smtClean="0"/>
              <a:t>Mobily a tablety mají pro CSS </a:t>
            </a:r>
            <a:r>
              <a:rPr lang="cs-CZ" dirty="0" err="1" smtClean="0"/>
              <a:t>přepočtěné</a:t>
            </a:r>
            <a:r>
              <a:rPr lang="cs-CZ" dirty="0" smtClean="0"/>
              <a:t> velikosti displejů</a:t>
            </a:r>
          </a:p>
          <a:p>
            <a:pPr lvl="1">
              <a:lnSpc>
                <a:spcPct val="115000"/>
              </a:lnSpc>
            </a:pPr>
            <a:r>
              <a:rPr lang="cs-CZ" dirty="0" smtClean="0"/>
              <a:t>Mobil bude reagovat na </a:t>
            </a:r>
            <a:r>
              <a:rPr lang="en-US" dirty="0"/>
              <a:t>@media screen and (</a:t>
            </a:r>
            <a:r>
              <a:rPr lang="en-US" dirty="0" smtClean="0"/>
              <a:t>m</a:t>
            </a:r>
            <a:r>
              <a:rPr lang="cs-CZ" dirty="0" err="1" smtClean="0"/>
              <a:t>ax</a:t>
            </a:r>
            <a:r>
              <a:rPr lang="en-US" dirty="0" smtClean="0"/>
              <a:t>-width</a:t>
            </a:r>
            <a:r>
              <a:rPr lang="en-US" dirty="0"/>
              <a:t>: </a:t>
            </a:r>
            <a:r>
              <a:rPr lang="cs-CZ" dirty="0" smtClean="0"/>
              <a:t>4</a:t>
            </a:r>
            <a:r>
              <a:rPr lang="en-US" dirty="0" smtClean="0"/>
              <a:t>00px)</a:t>
            </a:r>
            <a:endParaRPr lang="cs-CZ" dirty="0" smtClean="0"/>
          </a:p>
          <a:p>
            <a:pPr lvl="1">
              <a:lnSpc>
                <a:spcPct val="115000"/>
              </a:lnSpc>
            </a:pPr>
            <a:r>
              <a:rPr lang="cs-CZ" dirty="0" smtClean="0"/>
              <a:t>Ale obrázek/video se bude zobrazovat v kvalitě displeje (plné využití všech pixelů obrazovky)</a:t>
            </a:r>
          </a:p>
        </p:txBody>
      </p:sp>
      <p:sp>
        <p:nvSpPr>
          <p:cNvPr id="325" name="Google Shape;325;p62"/>
          <p:cNvSpPr txBox="1">
            <a:spLocks noGrp="1"/>
          </p:cNvSpPr>
          <p:nvPr>
            <p:ph type="title"/>
          </p:nvPr>
        </p:nvSpPr>
        <p:spPr>
          <a:xfrm>
            <a:off x="964660" y="528469"/>
            <a:ext cx="8325300" cy="82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Media Query</a:t>
            </a:r>
            <a:endParaRPr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335" y="3068960"/>
            <a:ext cx="11954151" cy="12961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149049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0"/>
          <p:cNvSpPr txBox="1">
            <a:spLocks noGrp="1"/>
          </p:cNvSpPr>
          <p:nvPr>
            <p:ph type="title"/>
          </p:nvPr>
        </p:nvSpPr>
        <p:spPr>
          <a:xfrm>
            <a:off x="1079770" y="1371600"/>
            <a:ext cx="10029300" cy="439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responzivní webdesign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Co to je a proč to chceme?</a:t>
            </a:r>
            <a:endParaRPr sz="48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63"/>
          <p:cNvSpPr txBox="1">
            <a:spLocks noGrp="1"/>
          </p:cNvSpPr>
          <p:nvPr>
            <p:ph type="title"/>
          </p:nvPr>
        </p:nvSpPr>
        <p:spPr>
          <a:xfrm>
            <a:off x="964660" y="528469"/>
            <a:ext cx="8325300" cy="82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Media Query</a:t>
            </a:r>
            <a:endParaRPr/>
          </a:p>
        </p:txBody>
      </p:sp>
      <p:sp>
        <p:nvSpPr>
          <p:cNvPr id="331" name="Google Shape;331;p63"/>
          <p:cNvSpPr txBox="1"/>
          <p:nvPr/>
        </p:nvSpPr>
        <p:spPr>
          <a:xfrm>
            <a:off x="958188" y="1340768"/>
            <a:ext cx="10928656" cy="28505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Aft>
                <a:spcPts val="600"/>
              </a:spcAft>
              <a:buNone/>
            </a:pPr>
            <a:r>
              <a:rPr lang="en-US" sz="2800" dirty="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@media </a:t>
            </a:r>
            <a:r>
              <a:rPr lang="en-US" sz="2800" dirty="0">
                <a:solidFill>
                  <a:srgbClr val="6AA84F"/>
                </a:solidFill>
                <a:latin typeface="Roboto Mono"/>
                <a:ea typeface="Roboto Mono"/>
                <a:cs typeface="Roboto Mono"/>
                <a:sym typeface="Roboto Mono"/>
              </a:rPr>
              <a:t>screen </a:t>
            </a:r>
            <a:r>
              <a:rPr lang="en-US" sz="2800" dirty="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and</a:t>
            </a:r>
            <a:r>
              <a:rPr lang="en-US" sz="2800" dirty="0">
                <a:solidFill>
                  <a:srgbClr val="000080"/>
                </a:solidFill>
                <a:latin typeface="Roboto Mono"/>
                <a:ea typeface="Roboto Mono"/>
                <a:cs typeface="Roboto Mono"/>
                <a:sym typeface="Roboto Mono"/>
              </a:rPr>
              <a:t> (</a:t>
            </a:r>
            <a:r>
              <a:rPr lang="en-US" sz="2800" dirty="0">
                <a:solidFill>
                  <a:srgbClr val="6AA84F"/>
                </a:solidFill>
                <a:latin typeface="Roboto Mono"/>
                <a:ea typeface="Roboto Mono"/>
                <a:cs typeface="Roboto Mono"/>
                <a:sym typeface="Roboto Mono"/>
              </a:rPr>
              <a:t>min-width: 800px</a:t>
            </a:r>
            <a:r>
              <a:rPr lang="en-US" sz="2800" dirty="0">
                <a:solidFill>
                  <a:srgbClr val="000080"/>
                </a:solidFill>
                <a:latin typeface="Roboto Mono"/>
                <a:ea typeface="Roboto Mono"/>
                <a:cs typeface="Roboto Mono"/>
                <a:sym typeface="Roboto Mono"/>
              </a:rPr>
              <a:t>) and </a:t>
            </a:r>
            <a:r>
              <a:rPr lang="cs-CZ" sz="2800" dirty="0" smtClean="0">
                <a:solidFill>
                  <a:srgbClr val="000080"/>
                </a:solidFill>
                <a:latin typeface="Roboto Mono"/>
                <a:ea typeface="Roboto Mono"/>
                <a:cs typeface="Roboto Mono"/>
                <a:sym typeface="Roboto Mono"/>
              </a:rPr>
              <a:t/>
            </a:r>
            <a:br>
              <a:rPr lang="cs-CZ" sz="2800" dirty="0" smtClean="0">
                <a:solidFill>
                  <a:srgbClr val="000080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-US" sz="2800" dirty="0" smtClean="0">
                <a:solidFill>
                  <a:srgbClr val="000080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-US" sz="2800" dirty="0">
                <a:solidFill>
                  <a:srgbClr val="6AA84F"/>
                </a:solidFill>
                <a:latin typeface="Roboto Mono"/>
                <a:ea typeface="Roboto Mono"/>
                <a:cs typeface="Roboto Mono"/>
                <a:sym typeface="Roboto Mono"/>
              </a:rPr>
              <a:t>max-width: 1200px</a:t>
            </a:r>
            <a:r>
              <a:rPr lang="en-US" sz="2800" dirty="0">
                <a:solidFill>
                  <a:srgbClr val="000080"/>
                </a:solidFill>
                <a:latin typeface="Roboto Mono"/>
                <a:ea typeface="Roboto Mono"/>
                <a:cs typeface="Roboto Mono"/>
                <a:sym typeface="Roboto Mono"/>
              </a:rPr>
              <a:t>) and (</a:t>
            </a:r>
            <a:r>
              <a:rPr lang="en-US" sz="2800" dirty="0">
                <a:solidFill>
                  <a:srgbClr val="6AA84F"/>
                </a:solidFill>
                <a:latin typeface="Roboto Mono"/>
                <a:ea typeface="Roboto Mono"/>
                <a:cs typeface="Roboto Mono"/>
                <a:sym typeface="Roboto Mono"/>
              </a:rPr>
              <a:t>orientation: landscape</a:t>
            </a:r>
            <a:r>
              <a:rPr lang="en-US" sz="2800" dirty="0">
                <a:solidFill>
                  <a:srgbClr val="000080"/>
                </a:solidFill>
                <a:latin typeface="Roboto Mono"/>
                <a:ea typeface="Roboto Mono"/>
                <a:cs typeface="Roboto Mono"/>
                <a:sym typeface="Roboto Mono"/>
              </a:rPr>
              <a:t>) {</a:t>
            </a:r>
            <a:endParaRPr sz="2800" dirty="0">
              <a:solidFill>
                <a:srgbClr val="00008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lvl="0">
              <a:spcAft>
                <a:spcPts val="600"/>
              </a:spcAft>
            </a:pPr>
            <a:r>
              <a:rPr lang="en-US" sz="2800" dirty="0">
                <a:solidFill>
                  <a:srgbClr val="000080"/>
                </a:solidFill>
                <a:latin typeface="Roboto Mono"/>
                <a:ea typeface="Roboto Mono"/>
                <a:cs typeface="Roboto Mono"/>
                <a:sym typeface="Roboto Mono"/>
              </a:rPr>
              <a:t>	</a:t>
            </a:r>
            <a:r>
              <a:rPr lang="cs-CZ" sz="2800" dirty="0">
                <a:solidFill>
                  <a:srgbClr val="0000FF"/>
                </a:solidFill>
                <a:latin typeface="Roboto Mono"/>
                <a:ea typeface="Roboto Mono"/>
                <a:cs typeface="Roboto Mono"/>
              </a:rPr>
              <a:t> </a:t>
            </a:r>
            <a:r>
              <a:rPr lang="cs-CZ" sz="28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</a:rPr>
              <a:t>.</a:t>
            </a:r>
            <a:r>
              <a:rPr lang="cs-CZ" sz="2800" dirty="0" err="1" smtClean="0">
                <a:solidFill>
                  <a:schemeClr val="accent1"/>
                </a:solidFill>
                <a:latin typeface="Roboto Mono"/>
                <a:ea typeface="Roboto Mono"/>
                <a:cs typeface="Roboto Mono"/>
              </a:rPr>
              <a:t>responsive</a:t>
            </a:r>
            <a:r>
              <a:rPr lang="cs-CZ" sz="2800" dirty="0" smtClean="0">
                <a:solidFill>
                  <a:schemeClr val="accent1"/>
                </a:solidFill>
                <a:latin typeface="Roboto Mono"/>
                <a:ea typeface="Roboto Mono"/>
                <a:cs typeface="Roboto Mono"/>
              </a:rPr>
              <a:t>-element </a:t>
            </a:r>
            <a:r>
              <a:rPr lang="cs-CZ" sz="2800" dirty="0" smtClean="0">
                <a:solidFill>
                  <a:schemeClr val="tx1"/>
                </a:solidFill>
                <a:latin typeface="Roboto Mono"/>
                <a:ea typeface="Roboto Mono"/>
                <a:cs typeface="Roboto Mono"/>
              </a:rPr>
              <a:t>{</a:t>
            </a:r>
          </a:p>
          <a:p>
            <a:pPr lvl="0">
              <a:spcAft>
                <a:spcPts val="600"/>
              </a:spcAft>
            </a:pPr>
            <a:r>
              <a:rPr lang="cs-CZ" sz="2800" dirty="0">
                <a:solidFill>
                  <a:schemeClr val="tx1"/>
                </a:solidFill>
                <a:latin typeface="Roboto Mono"/>
                <a:ea typeface="Roboto Mono"/>
                <a:cs typeface="Roboto Mono"/>
              </a:rPr>
              <a:t> </a:t>
            </a:r>
            <a:r>
              <a:rPr lang="cs-CZ" sz="2800" dirty="0" smtClean="0">
                <a:solidFill>
                  <a:schemeClr val="tx1"/>
                </a:solidFill>
                <a:latin typeface="Roboto Mono"/>
                <a:ea typeface="Roboto Mono"/>
                <a:cs typeface="Roboto Mono"/>
              </a:rPr>
              <a:t>       </a:t>
            </a:r>
            <a:r>
              <a:rPr lang="cs-CZ" sz="2800" dirty="0" smtClean="0">
                <a:solidFill>
                  <a:schemeClr val="bg1">
                    <a:lumMod val="50000"/>
                  </a:schemeClr>
                </a:solidFill>
                <a:latin typeface="Roboto Mono"/>
                <a:ea typeface="Roboto Mono"/>
                <a:cs typeface="Roboto Mono"/>
              </a:rPr>
              <a:t>/* příklady častých stylů */</a:t>
            </a:r>
            <a:endParaRPr lang="cs-CZ" sz="2800" dirty="0" smtClean="0">
              <a:solidFill>
                <a:schemeClr val="bg1">
                  <a:lumMod val="50000"/>
                </a:schemeClr>
              </a:solidFill>
              <a:latin typeface="Roboto Mono"/>
              <a:ea typeface="Roboto Mono"/>
              <a:cs typeface="Roboto Mono"/>
            </a:endParaRPr>
          </a:p>
          <a:p>
            <a:pPr lvl="0">
              <a:spcAft>
                <a:spcPts val="600"/>
              </a:spcAft>
            </a:pPr>
            <a:r>
              <a:rPr lang="cs-CZ" sz="2800" dirty="0">
                <a:solidFill>
                  <a:schemeClr val="accent1"/>
                </a:solidFill>
                <a:latin typeface="Roboto Mono"/>
                <a:ea typeface="Roboto Mono"/>
                <a:cs typeface="Roboto Mono"/>
              </a:rPr>
              <a:t> </a:t>
            </a:r>
            <a:r>
              <a:rPr lang="cs-CZ" sz="2800" dirty="0" smtClean="0">
                <a:solidFill>
                  <a:schemeClr val="accent1"/>
                </a:solidFill>
                <a:latin typeface="Roboto Mono"/>
                <a:ea typeface="Roboto Mono"/>
                <a:cs typeface="Roboto Mono"/>
              </a:rPr>
              <a:t>       </a:t>
            </a:r>
            <a:r>
              <a:rPr lang="cs-CZ" sz="28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</a:rPr>
              <a:t>display</a:t>
            </a:r>
            <a:r>
              <a:rPr lang="cs-CZ" sz="2800" dirty="0"/>
              <a:t>: </a:t>
            </a:r>
            <a:r>
              <a:rPr lang="cs-CZ" sz="2800" dirty="0" smtClean="0"/>
              <a:t>  </a:t>
            </a:r>
            <a:r>
              <a:rPr lang="cs-CZ" sz="2800" dirty="0" err="1">
                <a:solidFill>
                  <a:schemeClr val="tx1"/>
                </a:solidFill>
                <a:latin typeface="Roboto Mono"/>
                <a:ea typeface="Roboto Mono"/>
                <a:cs typeface="Roboto Mono"/>
              </a:rPr>
              <a:t>none</a:t>
            </a:r>
            <a:r>
              <a:rPr lang="cs-CZ" sz="2800" dirty="0">
                <a:solidFill>
                  <a:schemeClr val="tx1"/>
                </a:solidFill>
                <a:latin typeface="Roboto Mono"/>
                <a:ea typeface="Roboto Mono"/>
                <a:cs typeface="Roboto Mono"/>
              </a:rPr>
              <a:t> / </a:t>
            </a:r>
            <a:r>
              <a:rPr lang="cs-CZ" sz="2800" dirty="0" err="1">
                <a:solidFill>
                  <a:schemeClr val="tx1"/>
                </a:solidFill>
                <a:latin typeface="Roboto Mono"/>
                <a:ea typeface="Roboto Mono"/>
                <a:cs typeface="Roboto Mono"/>
              </a:rPr>
              <a:t>block</a:t>
            </a:r>
            <a:r>
              <a:rPr lang="cs-CZ" sz="2800" dirty="0">
                <a:solidFill>
                  <a:schemeClr val="tx1"/>
                </a:solidFill>
                <a:latin typeface="Roboto Mono"/>
                <a:ea typeface="Roboto Mono"/>
                <a:cs typeface="Roboto Mono"/>
              </a:rPr>
              <a:t> </a:t>
            </a:r>
            <a:r>
              <a:rPr lang="en-US" sz="2800" dirty="0">
                <a:solidFill>
                  <a:schemeClr val="tx1"/>
                </a:solidFill>
                <a:latin typeface="Roboto Mono"/>
                <a:ea typeface="Roboto Mono"/>
                <a:cs typeface="Roboto Mono"/>
              </a:rPr>
              <a:t>||</a:t>
            </a:r>
            <a:r>
              <a:rPr lang="cs-CZ" sz="2800" dirty="0">
                <a:solidFill>
                  <a:schemeClr val="tx1"/>
                </a:solidFill>
                <a:latin typeface="Roboto Mono"/>
                <a:ea typeface="Roboto Mono"/>
                <a:cs typeface="Roboto Mono"/>
              </a:rPr>
              <a:t> </a:t>
            </a:r>
            <a:r>
              <a:rPr lang="cs-CZ" sz="2800" dirty="0" err="1">
                <a:solidFill>
                  <a:schemeClr val="tx1"/>
                </a:solidFill>
                <a:latin typeface="Roboto Mono"/>
                <a:ea typeface="Roboto Mono"/>
                <a:cs typeface="Roboto Mono"/>
              </a:rPr>
              <a:t>flex</a:t>
            </a:r>
            <a:r>
              <a:rPr lang="cs-CZ" sz="2800" dirty="0">
                <a:solidFill>
                  <a:schemeClr val="tx1"/>
                </a:solidFill>
                <a:latin typeface="Roboto Mono"/>
                <a:ea typeface="Roboto Mono"/>
                <a:cs typeface="Roboto Mono"/>
              </a:rPr>
              <a:t>;</a:t>
            </a:r>
          </a:p>
          <a:p>
            <a:pPr lvl="0">
              <a:spcAft>
                <a:spcPts val="600"/>
              </a:spcAft>
            </a:pPr>
            <a:r>
              <a:rPr lang="cs-CZ" sz="2800" dirty="0"/>
              <a:t> </a:t>
            </a:r>
            <a:r>
              <a:rPr lang="cs-CZ" sz="2800" dirty="0" smtClean="0"/>
              <a:t>                </a:t>
            </a:r>
            <a:r>
              <a:rPr lang="cs-CZ" sz="28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</a:rPr>
              <a:t>width</a:t>
            </a:r>
            <a:r>
              <a:rPr lang="cs-CZ" sz="2800" dirty="0" smtClean="0"/>
              <a:t>:        </a:t>
            </a:r>
            <a:r>
              <a:rPr lang="cs-CZ" sz="2800" dirty="0">
                <a:solidFill>
                  <a:schemeClr val="tx1"/>
                </a:solidFill>
                <a:latin typeface="Roboto Mono"/>
                <a:ea typeface="Roboto Mono"/>
                <a:cs typeface="Roboto Mono"/>
              </a:rPr>
              <a:t>100px / 500px  </a:t>
            </a:r>
            <a:r>
              <a:rPr lang="en-US" sz="2800" dirty="0">
                <a:solidFill>
                  <a:schemeClr val="tx1"/>
                </a:solidFill>
                <a:latin typeface="Roboto Mono"/>
                <a:ea typeface="Roboto Mono"/>
                <a:cs typeface="Roboto Mono"/>
              </a:rPr>
              <a:t>|| 100</a:t>
            </a:r>
            <a:r>
              <a:rPr lang="cs-CZ" sz="2800" dirty="0">
                <a:solidFill>
                  <a:schemeClr val="tx1"/>
                </a:solidFill>
                <a:latin typeface="Roboto Mono"/>
                <a:ea typeface="Roboto Mono"/>
                <a:cs typeface="Roboto Mono"/>
              </a:rPr>
              <a:t>% / 50%;</a:t>
            </a:r>
          </a:p>
          <a:p>
            <a:pPr lvl="0">
              <a:spcAft>
                <a:spcPts val="600"/>
              </a:spcAft>
            </a:pPr>
            <a:r>
              <a:rPr lang="cs-CZ" sz="2800" dirty="0" smtClean="0"/>
              <a:t>    }</a:t>
            </a:r>
          </a:p>
          <a:p>
            <a:pPr lvl="0">
              <a:spcAft>
                <a:spcPts val="600"/>
              </a:spcAft>
            </a:pPr>
            <a:r>
              <a:rPr lang="en-US" sz="2800" dirty="0" smtClean="0">
                <a:solidFill>
                  <a:srgbClr val="000080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2800" dirty="0">
              <a:solidFill>
                <a:srgbClr val="00008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332" name="Google Shape;332;p63"/>
          <p:cNvCxnSpPr/>
          <p:nvPr/>
        </p:nvCxnSpPr>
        <p:spPr>
          <a:xfrm>
            <a:off x="820515" y="1461270"/>
            <a:ext cx="0" cy="3839938"/>
          </a:xfrm>
          <a:prstGeom prst="straightConnector1">
            <a:avLst/>
          </a:prstGeom>
          <a:noFill/>
          <a:ln w="19050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3" name="Google Shape;333;p63"/>
          <p:cNvSpPr txBox="1"/>
          <p:nvPr/>
        </p:nvSpPr>
        <p:spPr>
          <a:xfrm rot="-5400000">
            <a:off x="212172" y="1464540"/>
            <a:ext cx="875700" cy="60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 smtClean="0">
                <a:solidFill>
                  <a:srgbClr val="CCCCCC"/>
                </a:solidFill>
              </a:rPr>
              <a:t>CSS</a:t>
            </a:r>
            <a:endParaRPr sz="2400" b="1" dirty="0">
              <a:solidFill>
                <a:srgbClr val="CCCCCC"/>
              </a:solidFill>
            </a:endParaRPr>
          </a:p>
        </p:txBody>
      </p:sp>
      <p:sp>
        <p:nvSpPr>
          <p:cNvPr id="334" name="Google Shape;334;p63"/>
          <p:cNvSpPr txBox="1"/>
          <p:nvPr/>
        </p:nvSpPr>
        <p:spPr>
          <a:xfrm>
            <a:off x="1072000" y="5661248"/>
            <a:ext cx="10347600" cy="1080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 err="1"/>
              <a:t>Podrobný</a:t>
            </a:r>
            <a:r>
              <a:rPr lang="en-US" sz="3000" dirty="0"/>
              <a:t> </a:t>
            </a:r>
            <a:r>
              <a:rPr lang="en-US" sz="3000" dirty="0" err="1"/>
              <a:t>popis</a:t>
            </a:r>
            <a:r>
              <a:rPr lang="en-US" sz="3000" dirty="0"/>
              <a:t> </a:t>
            </a:r>
            <a:r>
              <a:rPr lang="en-US" sz="3000" dirty="0" err="1"/>
              <a:t>všech</a:t>
            </a:r>
            <a:r>
              <a:rPr lang="en-US" sz="3000" dirty="0"/>
              <a:t> </a:t>
            </a:r>
            <a:r>
              <a:rPr lang="en-US" sz="3000" dirty="0" err="1"/>
              <a:t>možných</a:t>
            </a:r>
            <a:r>
              <a:rPr lang="en-US" sz="3000" dirty="0"/>
              <a:t> </a:t>
            </a:r>
            <a:r>
              <a:rPr lang="en-US" sz="3000" dirty="0" err="1"/>
              <a:t>parametrů</a:t>
            </a:r>
            <a:r>
              <a:rPr lang="en-US" sz="3000" dirty="0"/>
              <a:t>:</a:t>
            </a:r>
            <a:endParaRPr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 dirty="0">
                <a:solidFill>
                  <a:schemeClr val="hlink"/>
                </a:solidFill>
                <a:hlinkClick r:id="rId3"/>
              </a:rPr>
              <a:t>https://developer.mozilla.org/en-US/docs/Web/CSS/Media_Queries/Using_media_queries</a:t>
            </a:r>
            <a:endParaRPr sz="1800" dirty="0">
              <a:solidFill>
                <a:srgbClr val="9999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75913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64"/>
          <p:cNvSpPr txBox="1">
            <a:spLocks noGrp="1"/>
          </p:cNvSpPr>
          <p:nvPr>
            <p:ph type="title"/>
          </p:nvPr>
        </p:nvSpPr>
        <p:spPr>
          <a:xfrm>
            <a:off x="964660" y="528469"/>
            <a:ext cx="8325300" cy="82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Tiskový styl pomocí media query</a:t>
            </a:r>
            <a:endParaRPr/>
          </a:p>
        </p:txBody>
      </p:sp>
      <p:sp>
        <p:nvSpPr>
          <p:cNvPr id="340" name="Google Shape;340;p64"/>
          <p:cNvSpPr txBox="1"/>
          <p:nvPr/>
        </p:nvSpPr>
        <p:spPr>
          <a:xfrm>
            <a:off x="1072000" y="1844824"/>
            <a:ext cx="10456200" cy="24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@media </a:t>
            </a:r>
            <a:r>
              <a:rPr lang="en-US" sz="3600" dirty="0">
                <a:solidFill>
                  <a:srgbClr val="6AA84F"/>
                </a:solidFill>
                <a:latin typeface="Roboto Mono"/>
                <a:ea typeface="Roboto Mono"/>
                <a:cs typeface="Roboto Mono"/>
                <a:sym typeface="Roboto Mono"/>
              </a:rPr>
              <a:t>print </a:t>
            </a:r>
            <a:r>
              <a:rPr lang="en-US" sz="3600" dirty="0"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3600"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*</a:t>
            </a:r>
            <a:r>
              <a:rPr lang="en-US" sz="3600" dirty="0">
                <a:latin typeface="Roboto Mono"/>
                <a:ea typeface="Roboto Mono"/>
                <a:cs typeface="Roboto Mono"/>
                <a:sym typeface="Roboto Mono"/>
              </a:rPr>
              <a:t> {</a:t>
            </a:r>
            <a:br>
              <a:rPr lang="en-US" sz="3600" dirty="0"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-US" sz="3600" dirty="0">
                <a:latin typeface="Roboto Mono"/>
                <a:ea typeface="Roboto Mono"/>
                <a:cs typeface="Roboto Mono"/>
                <a:sym typeface="Roboto Mono"/>
              </a:rPr>
              <a:t>	</a:t>
            </a:r>
            <a:r>
              <a:rPr lang="en-US" sz="3600" dirty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background:</a:t>
            </a:r>
            <a:r>
              <a:rPr lang="en-US" sz="3600" dirty="0">
                <a:latin typeface="Roboto Mono"/>
                <a:ea typeface="Roboto Mono"/>
                <a:cs typeface="Roboto Mono"/>
                <a:sym typeface="Roboto Mono"/>
              </a:rPr>
              <a:t> none </a:t>
            </a:r>
            <a:r>
              <a:rPr lang="en-US" sz="3600" dirty="0">
                <a:solidFill>
                  <a:schemeClr val="accent3"/>
                </a:solidFill>
                <a:latin typeface="Roboto Mono"/>
                <a:ea typeface="Roboto Mono"/>
                <a:cs typeface="Roboto Mono"/>
                <a:sym typeface="Roboto Mono"/>
              </a:rPr>
              <a:t>!important</a:t>
            </a:r>
            <a:r>
              <a:rPr lang="en-US" sz="3600" dirty="0">
                <a:latin typeface="Roboto Mono"/>
                <a:ea typeface="Roboto Mono"/>
                <a:cs typeface="Roboto Mono"/>
                <a:sym typeface="Roboto Mono"/>
              </a:rPr>
              <a:t>;</a:t>
            </a:r>
            <a:br>
              <a:rPr lang="en-US" sz="3600" dirty="0"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-US" sz="3600" dirty="0">
                <a:latin typeface="Roboto Mono"/>
                <a:ea typeface="Roboto Mono"/>
                <a:cs typeface="Roboto Mono"/>
                <a:sym typeface="Roboto Mono"/>
              </a:rPr>
              <a:t>	</a:t>
            </a:r>
            <a:r>
              <a:rPr lang="en-US" sz="3600" dirty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color:</a:t>
            </a:r>
            <a:r>
              <a:rPr lang="en-US" sz="3600" dirty="0">
                <a:latin typeface="Roboto Mono"/>
                <a:ea typeface="Roboto Mono"/>
                <a:cs typeface="Roboto Mono"/>
                <a:sym typeface="Roboto Mono"/>
              </a:rPr>
              <a:t> black </a:t>
            </a:r>
            <a:r>
              <a:rPr lang="en-US" sz="3600" dirty="0">
                <a:solidFill>
                  <a:schemeClr val="accent3"/>
                </a:solidFill>
                <a:latin typeface="Roboto Mono"/>
                <a:ea typeface="Roboto Mono"/>
                <a:cs typeface="Roboto Mono"/>
                <a:sym typeface="Roboto Mono"/>
              </a:rPr>
              <a:t>!important</a:t>
            </a:r>
            <a:r>
              <a:rPr lang="en-US" sz="3600" dirty="0"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sz="3600"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3600" dirty="0"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3600"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-US" sz="3600" dirty="0"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36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341" name="Google Shape;341;p64"/>
          <p:cNvCxnSpPr/>
          <p:nvPr/>
        </p:nvCxnSpPr>
        <p:spPr>
          <a:xfrm>
            <a:off x="834506" y="1946572"/>
            <a:ext cx="0" cy="3441300"/>
          </a:xfrm>
          <a:prstGeom prst="straightConnector1">
            <a:avLst/>
          </a:prstGeom>
          <a:noFill/>
          <a:ln w="19050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2" name="Google Shape;342;p64"/>
          <p:cNvSpPr txBox="1"/>
          <p:nvPr/>
        </p:nvSpPr>
        <p:spPr>
          <a:xfrm rot="-5400000">
            <a:off x="226163" y="1858736"/>
            <a:ext cx="875700" cy="60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CCCCCC"/>
                </a:solidFill>
              </a:rPr>
              <a:t>CSS</a:t>
            </a:r>
            <a:endParaRPr sz="1800">
              <a:solidFill>
                <a:srgbClr val="CCCC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90707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51"/>
          <p:cNvSpPr txBox="1">
            <a:spLocks noGrp="1"/>
          </p:cNvSpPr>
          <p:nvPr>
            <p:ph type="title"/>
          </p:nvPr>
        </p:nvSpPr>
        <p:spPr>
          <a:xfrm>
            <a:off x="1079770" y="1371600"/>
            <a:ext cx="10029300" cy="439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Flexibilní obrázky</a:t>
            </a:r>
            <a:endParaRPr sz="48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52"/>
          <p:cNvSpPr txBox="1">
            <a:spLocks noGrp="1"/>
          </p:cNvSpPr>
          <p:nvPr>
            <p:ph type="body" idx="1"/>
          </p:nvPr>
        </p:nvSpPr>
        <p:spPr>
          <a:xfrm>
            <a:off x="964650" y="1378150"/>
            <a:ext cx="10284600" cy="473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4064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 dirty="0" err="1"/>
              <a:t>velký</a:t>
            </a:r>
            <a:r>
              <a:rPr lang="en-US" dirty="0"/>
              <a:t> </a:t>
            </a:r>
            <a:r>
              <a:rPr lang="en-US" dirty="0" err="1"/>
              <a:t>obrázek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malém</a:t>
            </a:r>
            <a:r>
              <a:rPr lang="en-US" dirty="0"/>
              <a:t> </a:t>
            </a:r>
            <a:r>
              <a:rPr lang="en-US" dirty="0" err="1"/>
              <a:t>displeji</a:t>
            </a:r>
            <a:r>
              <a:rPr lang="en-US" dirty="0"/>
              <a:t> = </a:t>
            </a:r>
            <a:r>
              <a:rPr lang="en-US" dirty="0" err="1"/>
              <a:t>problém</a:t>
            </a:r>
            <a:r>
              <a:rPr lang="en-US" dirty="0"/>
              <a:t/>
            </a:r>
            <a:br>
              <a:rPr lang="en-US" dirty="0"/>
            </a:br>
            <a:endParaRPr dirty="0"/>
          </a:p>
          <a:p>
            <a:pPr marL="457200" marR="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 dirty="0" err="1"/>
              <a:t>fluidní</a:t>
            </a:r>
            <a:r>
              <a:rPr lang="en-US" dirty="0"/>
              <a:t> </a:t>
            </a:r>
            <a:r>
              <a:rPr lang="en-US" dirty="0" err="1"/>
              <a:t>obrázky</a:t>
            </a:r>
            <a:r>
              <a:rPr lang="en-US" dirty="0"/>
              <a:t> - </a:t>
            </a:r>
            <a:r>
              <a:rPr lang="en-US" dirty="0" err="1"/>
              <a:t>zvětšují</a:t>
            </a:r>
            <a:r>
              <a:rPr lang="en-US" dirty="0"/>
              <a:t> se </a:t>
            </a:r>
            <a:r>
              <a:rPr lang="en-US" dirty="0" err="1"/>
              <a:t>podle</a:t>
            </a:r>
            <a:r>
              <a:rPr lang="en-US" dirty="0"/>
              <a:t> </a:t>
            </a:r>
            <a:r>
              <a:rPr lang="en-US" dirty="0" err="1"/>
              <a:t>kontejneru</a:t>
            </a:r>
            <a:r>
              <a:rPr lang="en-US" dirty="0"/>
              <a:t> (</a:t>
            </a:r>
            <a:r>
              <a:rPr lang="en-US" dirty="0" err="1"/>
              <a:t>např</a:t>
            </a:r>
            <a:r>
              <a:rPr lang="en-US" dirty="0"/>
              <a:t>. </a:t>
            </a:r>
            <a:r>
              <a:rPr lang="en-US" dirty="0" err="1"/>
              <a:t>sloupec</a:t>
            </a:r>
            <a:r>
              <a:rPr lang="en-US" dirty="0"/>
              <a:t> </a:t>
            </a:r>
            <a:r>
              <a:rPr lang="en-US" dirty="0" err="1"/>
              <a:t>obsahu</a:t>
            </a:r>
            <a:r>
              <a:rPr lang="en-US" dirty="0"/>
              <a:t>),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kterém</a:t>
            </a:r>
            <a:r>
              <a:rPr lang="en-US" dirty="0"/>
              <a:t> </a:t>
            </a:r>
            <a:r>
              <a:rPr lang="en-US" dirty="0" err="1"/>
              <a:t>leží</a:t>
            </a:r>
            <a:r>
              <a:rPr lang="en-US" dirty="0"/>
              <a:t/>
            </a:r>
            <a:br>
              <a:rPr lang="en-US" dirty="0"/>
            </a:br>
            <a:endParaRPr dirty="0"/>
          </a:p>
          <a:p>
            <a:pPr marL="457200" marR="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 dirty="0" err="1"/>
              <a:t>pokud</a:t>
            </a:r>
            <a:r>
              <a:rPr lang="en-US" dirty="0"/>
              <a:t> </a:t>
            </a:r>
            <a:r>
              <a:rPr lang="en-US" dirty="0" err="1"/>
              <a:t>lze</a:t>
            </a:r>
            <a:r>
              <a:rPr lang="en-US" dirty="0"/>
              <a:t>, </a:t>
            </a:r>
            <a:r>
              <a:rPr lang="en-US" dirty="0" err="1"/>
              <a:t>tak</a:t>
            </a:r>
            <a:r>
              <a:rPr lang="en-US" dirty="0"/>
              <a:t> </a:t>
            </a:r>
            <a:r>
              <a:rPr lang="en-US" dirty="0" err="1"/>
              <a:t>přizpůsobujeme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rozlišení</a:t>
            </a:r>
            <a:r>
              <a:rPr lang="en-US" dirty="0"/>
              <a:t>/</a:t>
            </a:r>
            <a:r>
              <a:rPr lang="en-US" dirty="0" err="1"/>
              <a:t>velikost</a:t>
            </a:r>
            <a:r>
              <a:rPr lang="en-US" dirty="0"/>
              <a:t> </a:t>
            </a:r>
            <a:r>
              <a:rPr lang="en-US" dirty="0" err="1"/>
              <a:t>obrázku</a:t>
            </a:r>
            <a:r>
              <a:rPr lang="en-US" dirty="0"/>
              <a:t> </a:t>
            </a:r>
            <a:r>
              <a:rPr lang="en-US" dirty="0" err="1"/>
              <a:t>podle</a:t>
            </a:r>
            <a:r>
              <a:rPr lang="en-US" dirty="0"/>
              <a:t> </a:t>
            </a:r>
            <a:r>
              <a:rPr lang="en-US" dirty="0" err="1"/>
              <a:t>zařízení</a:t>
            </a:r>
            <a:r>
              <a:rPr lang="en-US" dirty="0"/>
              <a:t> (</a:t>
            </a:r>
            <a:r>
              <a:rPr lang="en-US" dirty="0" err="1"/>
              <a:t>šetříme</a:t>
            </a:r>
            <a:r>
              <a:rPr lang="en-US" dirty="0"/>
              <a:t> data vs. </a:t>
            </a:r>
            <a:r>
              <a:rPr lang="en-US" dirty="0" err="1"/>
              <a:t>nejvyšší</a:t>
            </a:r>
            <a:r>
              <a:rPr lang="en-US" dirty="0"/>
              <a:t> </a:t>
            </a:r>
            <a:r>
              <a:rPr lang="en-US" dirty="0" err="1"/>
              <a:t>kvalita</a:t>
            </a:r>
            <a:r>
              <a:rPr lang="en-US" dirty="0"/>
              <a:t>)</a:t>
            </a:r>
            <a:br>
              <a:rPr lang="en-US" dirty="0"/>
            </a:br>
            <a:endParaRPr dirty="0"/>
          </a:p>
          <a:p>
            <a:pPr marL="457200" marR="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 dirty="0"/>
              <a:t>v </a:t>
            </a:r>
            <a:r>
              <a:rPr lang="en-US" dirty="0" err="1"/>
              <a:t>ideálním</a:t>
            </a:r>
            <a:r>
              <a:rPr lang="en-US" dirty="0"/>
              <a:t> </a:t>
            </a:r>
            <a:r>
              <a:rPr lang="en-US" dirty="0" err="1"/>
              <a:t>případě</a:t>
            </a:r>
            <a:r>
              <a:rPr lang="en-US" dirty="0"/>
              <a:t> </a:t>
            </a:r>
            <a:r>
              <a:rPr lang="en-US" dirty="0" err="1"/>
              <a:t>používáme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art direction</a:t>
            </a:r>
            <a:endParaRPr dirty="0"/>
          </a:p>
        </p:txBody>
      </p:sp>
      <p:sp>
        <p:nvSpPr>
          <p:cNvPr id="251" name="Google Shape;251;p52"/>
          <p:cNvSpPr txBox="1">
            <a:spLocks noGrp="1"/>
          </p:cNvSpPr>
          <p:nvPr>
            <p:ph type="title"/>
          </p:nvPr>
        </p:nvSpPr>
        <p:spPr>
          <a:xfrm>
            <a:off x="964660" y="528469"/>
            <a:ext cx="8325300" cy="82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Flexibilní obrázky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Google Shape;256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737599" cy="6553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08750" y="3596250"/>
            <a:ext cx="1966725" cy="1900399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53"/>
          <p:cNvSpPr txBox="1">
            <a:spLocks noGrp="1"/>
          </p:cNvSpPr>
          <p:nvPr>
            <p:ph type="body" idx="4294967295"/>
          </p:nvPr>
        </p:nvSpPr>
        <p:spPr>
          <a:xfrm>
            <a:off x="8584550" y="2065650"/>
            <a:ext cx="3281400" cy="1530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3000" b="1">
                <a:solidFill>
                  <a:srgbClr val="000000"/>
                </a:solidFill>
              </a:rPr>
              <a:t>Velký obrázek</a:t>
            </a:r>
            <a:br>
              <a:rPr lang="en-US" sz="3000" b="1">
                <a:solidFill>
                  <a:srgbClr val="000000"/>
                </a:solidFill>
              </a:rPr>
            </a:br>
            <a:r>
              <a:rPr lang="en-US" sz="3000" b="1">
                <a:solidFill>
                  <a:srgbClr val="000000"/>
                </a:solidFill>
              </a:rPr>
              <a:t>na PC</a:t>
            </a:r>
            <a:endParaRPr sz="30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08750" y="3596250"/>
            <a:ext cx="2079906" cy="1900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5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2400" y="152400"/>
            <a:ext cx="8737599" cy="6553199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54"/>
          <p:cNvSpPr txBox="1">
            <a:spLocks noGrp="1"/>
          </p:cNvSpPr>
          <p:nvPr>
            <p:ph type="body" idx="4294967295"/>
          </p:nvPr>
        </p:nvSpPr>
        <p:spPr>
          <a:xfrm>
            <a:off x="8584550" y="2065650"/>
            <a:ext cx="3281400" cy="1530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3000" b="1">
                <a:solidFill>
                  <a:srgbClr val="000000"/>
                </a:solidFill>
              </a:rPr>
              <a:t>Velký obrázek</a:t>
            </a:r>
            <a:br>
              <a:rPr lang="en-US" sz="3000" b="1">
                <a:solidFill>
                  <a:srgbClr val="000000"/>
                </a:solidFill>
              </a:rPr>
            </a:br>
            <a:r>
              <a:rPr lang="en-US" sz="3000" b="1">
                <a:solidFill>
                  <a:srgbClr val="000000"/>
                </a:solidFill>
              </a:rPr>
              <a:t>na mobilu</a:t>
            </a:r>
            <a:endParaRPr sz="30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5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0" y="152400"/>
            <a:ext cx="8737599" cy="6553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08750" y="3875150"/>
            <a:ext cx="1966725" cy="1900399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55"/>
          <p:cNvSpPr txBox="1">
            <a:spLocks noGrp="1"/>
          </p:cNvSpPr>
          <p:nvPr>
            <p:ph type="body" idx="4294967295"/>
          </p:nvPr>
        </p:nvSpPr>
        <p:spPr>
          <a:xfrm>
            <a:off x="8137263" y="1507850"/>
            <a:ext cx="4109700" cy="1530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3000" b="1">
                <a:solidFill>
                  <a:srgbClr val="000000"/>
                </a:solidFill>
              </a:rPr>
              <a:t>Responzivní</a:t>
            </a:r>
            <a:br>
              <a:rPr lang="en-US" sz="3000" b="1">
                <a:solidFill>
                  <a:srgbClr val="000000"/>
                </a:solidFill>
              </a:rPr>
            </a:br>
            <a:r>
              <a:rPr lang="en-US" sz="3000" b="1">
                <a:solidFill>
                  <a:srgbClr val="000000"/>
                </a:solidFill>
              </a:rPr>
              <a:t>(flexibilní / fluidní)</a:t>
            </a:r>
            <a:br>
              <a:rPr lang="en-US" sz="3000" b="1">
                <a:solidFill>
                  <a:srgbClr val="000000"/>
                </a:solidFill>
              </a:rPr>
            </a:br>
            <a:r>
              <a:rPr lang="en-US" sz="3000" b="1">
                <a:solidFill>
                  <a:srgbClr val="000000"/>
                </a:solidFill>
              </a:rPr>
              <a:t>obrázek</a:t>
            </a:r>
            <a:br>
              <a:rPr lang="en-US" sz="3000" b="1">
                <a:solidFill>
                  <a:srgbClr val="000000"/>
                </a:solidFill>
              </a:rPr>
            </a:br>
            <a:r>
              <a:rPr lang="en-US" sz="3000" b="1">
                <a:solidFill>
                  <a:srgbClr val="000000"/>
                </a:solidFill>
              </a:rPr>
              <a:t>na mobilu</a:t>
            </a:r>
            <a:endParaRPr sz="30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56"/>
          <p:cNvSpPr txBox="1">
            <a:spLocks noGrp="1"/>
          </p:cNvSpPr>
          <p:nvPr>
            <p:ph type="body" idx="4294967295"/>
          </p:nvPr>
        </p:nvSpPr>
        <p:spPr>
          <a:xfrm>
            <a:off x="8137263" y="1507850"/>
            <a:ext cx="4109700" cy="1530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3000" b="1">
                <a:solidFill>
                  <a:srgbClr val="000000"/>
                </a:solidFill>
              </a:rPr>
              <a:t>Responzivní</a:t>
            </a:r>
            <a:br>
              <a:rPr lang="en-US" sz="3000" b="1">
                <a:solidFill>
                  <a:srgbClr val="000000"/>
                </a:solidFill>
              </a:rPr>
            </a:br>
            <a:r>
              <a:rPr lang="en-US" sz="3000" b="1">
                <a:solidFill>
                  <a:srgbClr val="000000"/>
                </a:solidFill>
              </a:rPr>
              <a:t>obrázek</a:t>
            </a:r>
            <a:br>
              <a:rPr lang="en-US" sz="3000" b="1">
                <a:solidFill>
                  <a:srgbClr val="000000"/>
                </a:solidFill>
              </a:rPr>
            </a:br>
            <a:r>
              <a:rPr lang="en-US" sz="3000" b="1">
                <a:solidFill>
                  <a:srgbClr val="000000"/>
                </a:solidFill>
              </a:rPr>
              <a:t>na mobilu</a:t>
            </a:r>
            <a:br>
              <a:rPr lang="en-US" sz="3000" b="1">
                <a:solidFill>
                  <a:srgbClr val="000000"/>
                </a:solidFill>
              </a:rPr>
            </a:br>
            <a:r>
              <a:rPr lang="en-US" sz="3000" b="1">
                <a:solidFill>
                  <a:schemeClr val="accent1"/>
                </a:solidFill>
              </a:rPr>
              <a:t>+ art direction</a:t>
            </a:r>
            <a:endParaRPr sz="3000" b="1">
              <a:solidFill>
                <a:schemeClr val="accent1"/>
              </a:solidFill>
            </a:endParaRPr>
          </a:p>
        </p:txBody>
      </p:sp>
      <p:pic>
        <p:nvPicPr>
          <p:cNvPr id="278" name="Google Shape;278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3542767" cy="6553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24617" y="152400"/>
            <a:ext cx="3542767" cy="6553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03325" y="5417325"/>
            <a:ext cx="836799" cy="764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5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63350" y="5397825"/>
            <a:ext cx="836800" cy="808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5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496837" y="4718925"/>
            <a:ext cx="1966725" cy="1900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5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747300" y="4655300"/>
            <a:ext cx="711824" cy="6878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5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168975" y="4325725"/>
            <a:ext cx="711824" cy="6878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5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000150" y="6073350"/>
            <a:ext cx="565026" cy="545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57"/>
          <p:cNvSpPr txBox="1">
            <a:spLocks noGrp="1"/>
          </p:cNvSpPr>
          <p:nvPr>
            <p:ph type="title" idx="4294967295"/>
          </p:nvPr>
        </p:nvSpPr>
        <p:spPr>
          <a:xfrm>
            <a:off x="964660" y="528469"/>
            <a:ext cx="8325300" cy="82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</a:rPr>
              <a:t>Flexibilní obrázky v CSS</a:t>
            </a:r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1" name="Google Shape;291;p57"/>
          <p:cNvSpPr txBox="1"/>
          <p:nvPr/>
        </p:nvSpPr>
        <p:spPr>
          <a:xfrm>
            <a:off x="1016154" y="2004199"/>
            <a:ext cx="9606000" cy="29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img</a:t>
            </a:r>
            <a:r>
              <a:rPr lang="en-US" sz="3600">
                <a:solidFill>
                  <a:srgbClr val="000080"/>
                </a:solidFill>
                <a:latin typeface="Roboto Mono"/>
                <a:ea typeface="Roboto Mono"/>
                <a:cs typeface="Roboto Mono"/>
                <a:sym typeface="Roboto Mono"/>
              </a:rPr>
              <a:t> {</a:t>
            </a:r>
            <a:endParaRPr sz="3600">
              <a:solidFill>
                <a:srgbClr val="00008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000080"/>
                </a:solidFill>
                <a:latin typeface="Roboto Mono"/>
                <a:ea typeface="Roboto Mono"/>
                <a:cs typeface="Roboto Mono"/>
                <a:sym typeface="Roboto Mono"/>
              </a:rPr>
              <a:t>width:</a:t>
            </a:r>
            <a:r>
              <a:rPr lang="en-US" sz="3600">
                <a:solidFill>
                  <a:srgbClr val="6AA84F"/>
                </a:solidFill>
                <a:latin typeface="Roboto Mono"/>
                <a:ea typeface="Roboto Mono"/>
                <a:cs typeface="Roboto Mono"/>
                <a:sym typeface="Roboto Mono"/>
              </a:rPr>
              <a:t> 100%</a:t>
            </a:r>
            <a:r>
              <a:rPr lang="en-US" sz="3600">
                <a:solidFill>
                  <a:srgbClr val="000080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sz="3600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000080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3600">
              <a:solidFill>
                <a:srgbClr val="00008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3000">
              <a:solidFill>
                <a:srgbClr val="00008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292" name="Google Shape;292;p57"/>
          <p:cNvCxnSpPr/>
          <p:nvPr/>
        </p:nvCxnSpPr>
        <p:spPr>
          <a:xfrm>
            <a:off x="773098" y="1946572"/>
            <a:ext cx="0" cy="2967000"/>
          </a:xfrm>
          <a:prstGeom prst="straightConnector1">
            <a:avLst/>
          </a:prstGeom>
          <a:noFill/>
          <a:ln w="19050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3" name="Google Shape;293;p57"/>
          <p:cNvSpPr txBox="1"/>
          <p:nvPr/>
        </p:nvSpPr>
        <p:spPr>
          <a:xfrm rot="-5400000">
            <a:off x="164755" y="1858736"/>
            <a:ext cx="875700" cy="60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CCCCCC"/>
                </a:solidFill>
              </a:rPr>
              <a:t>CSS</a:t>
            </a:r>
            <a:endParaRPr sz="1800">
              <a:solidFill>
                <a:srgbClr val="CCCCCC"/>
              </a:solidFill>
            </a:endParaRPr>
          </a:p>
        </p:txBody>
      </p:sp>
      <p:sp>
        <p:nvSpPr>
          <p:cNvPr id="294" name="Google Shape;294;p57"/>
          <p:cNvSpPr txBox="1"/>
          <p:nvPr/>
        </p:nvSpPr>
        <p:spPr>
          <a:xfrm>
            <a:off x="1119130" y="5470825"/>
            <a:ext cx="9276300" cy="48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999999"/>
                </a:solidFill>
              </a:rPr>
              <a:t>Lze použít i </a:t>
            </a:r>
            <a:r>
              <a:rPr lang="en-US" sz="1800" b="1">
                <a:solidFill>
                  <a:srgbClr val="999999"/>
                </a:solidFill>
              </a:rPr>
              <a:t>max-width</a:t>
            </a:r>
            <a:r>
              <a:rPr lang="en-US" sz="1800">
                <a:solidFill>
                  <a:srgbClr val="999999"/>
                </a:solidFill>
              </a:rPr>
              <a:t>, záleží na záměru autora stránky.</a:t>
            </a:r>
            <a:endParaRPr sz="2400" b="1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57"/>
          <p:cNvSpPr txBox="1">
            <a:spLocks noGrp="1"/>
          </p:cNvSpPr>
          <p:nvPr>
            <p:ph type="title" idx="4294967295"/>
          </p:nvPr>
        </p:nvSpPr>
        <p:spPr>
          <a:xfrm>
            <a:off x="964660" y="528469"/>
            <a:ext cx="8325300" cy="82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</a:rPr>
              <a:t>Flexibilní obrázky v CSS</a:t>
            </a:r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1" name="Google Shape;291;p57"/>
          <p:cNvSpPr txBox="1"/>
          <p:nvPr/>
        </p:nvSpPr>
        <p:spPr>
          <a:xfrm>
            <a:off x="907555" y="1340768"/>
            <a:ext cx="9606000" cy="29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7800" lvl="0" indent="-38100">
              <a:spcAft>
                <a:spcPts val="300"/>
              </a:spcAft>
            </a:pPr>
            <a:r>
              <a:rPr lang="cs-CZ" sz="2800" dirty="0" smtClean="0">
                <a:solidFill>
                  <a:srgbClr val="EB008B"/>
                </a:solidFill>
                <a:latin typeface="Roboto Mono"/>
                <a:ea typeface="Roboto Mono"/>
                <a:cs typeface="Roboto Mono"/>
                <a:sym typeface="Roboto Mono"/>
              </a:rPr>
              <a:t>&lt;</a:t>
            </a:r>
            <a:r>
              <a:rPr lang="cs-CZ" sz="2800" dirty="0" err="1">
                <a:solidFill>
                  <a:srgbClr val="EB008B"/>
                </a:solidFill>
                <a:latin typeface="Roboto Mono"/>
                <a:ea typeface="Roboto Mono"/>
                <a:cs typeface="Roboto Mono"/>
                <a:sym typeface="Roboto Mono"/>
              </a:rPr>
              <a:t>img</a:t>
            </a:r>
            <a:r>
              <a:rPr lang="cs-CZ" sz="2800" dirty="0">
                <a:solidFill>
                  <a:srgbClr val="EB008B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cs-CZ" sz="2800" dirty="0" err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src</a:t>
            </a:r>
            <a:r>
              <a:rPr lang="cs-CZ" sz="2800" dirty="0" smtClean="0">
                <a:solidFill>
                  <a:srgbClr val="000080"/>
                </a:solidFill>
                <a:latin typeface="Roboto Mono"/>
                <a:ea typeface="Roboto Mono"/>
                <a:cs typeface="Roboto Mono"/>
                <a:sym typeface="Roboto Mono"/>
              </a:rPr>
              <a:t>= </a:t>
            </a:r>
            <a:r>
              <a:rPr lang="cs-CZ" sz="2800" dirty="0">
                <a:solidFill>
                  <a:srgbClr val="008D36"/>
                </a:solidFill>
                <a:latin typeface="Roboto Mono"/>
                <a:ea typeface="Roboto Mono"/>
                <a:cs typeface="Roboto Mono"/>
                <a:sym typeface="Roboto Mono"/>
              </a:rPr>
              <a:t>"scriptInHtml_2000.jpg"</a:t>
            </a:r>
            <a:endParaRPr lang="cs-CZ" sz="2800" dirty="0">
              <a:solidFill>
                <a:srgbClr val="008D3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177800" lvl="0" indent="-38100">
              <a:spcAft>
                <a:spcPts val="300"/>
              </a:spcAft>
            </a:pPr>
            <a:r>
              <a:rPr lang="cs-CZ" sz="2800" dirty="0" smtClean="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    </a:t>
            </a:r>
            <a:r>
              <a:rPr lang="cs-CZ" sz="2800" dirty="0" err="1" smtClean="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srcset</a:t>
            </a:r>
            <a:r>
              <a:rPr lang="cs-CZ" sz="2800" dirty="0" smtClean="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= </a:t>
            </a:r>
            <a:r>
              <a:rPr lang="cs-CZ" sz="2800" dirty="0" smtClean="0">
                <a:solidFill>
                  <a:srgbClr val="008D36"/>
                </a:solidFill>
                <a:latin typeface="Roboto Mono"/>
                <a:ea typeface="Roboto Mono"/>
                <a:cs typeface="Roboto Mono"/>
                <a:sym typeface="Roboto Mono"/>
              </a:rPr>
              <a:t>"</a:t>
            </a:r>
            <a:r>
              <a:rPr lang="en-US" sz="2800" dirty="0">
                <a:solidFill>
                  <a:srgbClr val="008D36"/>
                </a:solidFill>
                <a:latin typeface="Roboto Mono"/>
                <a:ea typeface="Roboto Mono"/>
                <a:cs typeface="Roboto Mono"/>
                <a:sym typeface="Roboto Mono"/>
              </a:rPr>
              <a:t>scriptInHtml_2000.jpg 2000w,</a:t>
            </a:r>
          </a:p>
          <a:p>
            <a:pPr marL="177800" lvl="0" indent="-38100">
              <a:spcAft>
                <a:spcPts val="300"/>
              </a:spcAft>
            </a:pPr>
            <a:r>
              <a:rPr lang="en-US" sz="2800" dirty="0">
                <a:solidFill>
                  <a:srgbClr val="008D36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scriptInHtml_1000.jpg 1000w,</a:t>
            </a:r>
          </a:p>
          <a:p>
            <a:pPr marL="177800" lvl="0" indent="-38100">
              <a:spcAft>
                <a:spcPts val="300"/>
              </a:spcAft>
            </a:pPr>
            <a:r>
              <a:rPr lang="en-US" sz="2800" dirty="0">
                <a:solidFill>
                  <a:srgbClr val="008D36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scriptInHtml_500.jpg  500w</a:t>
            </a:r>
            <a:r>
              <a:rPr lang="cs-CZ" sz="2800" dirty="0" smtClean="0">
                <a:solidFill>
                  <a:srgbClr val="008D36"/>
                </a:solidFill>
                <a:latin typeface="Roboto Mono"/>
                <a:ea typeface="Roboto Mono"/>
                <a:cs typeface="Roboto Mono"/>
                <a:sym typeface="Roboto Mono"/>
              </a:rPr>
              <a:t>"</a:t>
            </a:r>
            <a:endParaRPr lang="cs-CZ" sz="2800" dirty="0">
              <a:solidFill>
                <a:srgbClr val="008D3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177800" lvl="0" indent="-38100">
              <a:spcAft>
                <a:spcPts val="300"/>
              </a:spcAft>
            </a:pPr>
            <a:r>
              <a:rPr lang="cs-CZ" sz="2800" dirty="0" smtClean="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    </a:t>
            </a:r>
            <a:r>
              <a:rPr lang="cs-CZ" sz="2800" dirty="0" err="1" smtClean="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width</a:t>
            </a:r>
            <a:r>
              <a:rPr lang="cs-CZ" sz="2800" dirty="0" smtClean="0">
                <a:solidFill>
                  <a:srgbClr val="000080"/>
                </a:solidFill>
                <a:latin typeface="Roboto Mono"/>
                <a:ea typeface="Roboto Mono"/>
                <a:cs typeface="Roboto Mono"/>
                <a:sym typeface="Roboto Mono"/>
              </a:rPr>
              <a:t>= </a:t>
            </a:r>
            <a:r>
              <a:rPr lang="cs-CZ" sz="2800" dirty="0">
                <a:solidFill>
                  <a:srgbClr val="008D36"/>
                </a:solidFill>
                <a:latin typeface="Roboto Mono"/>
                <a:ea typeface="Roboto Mono"/>
                <a:cs typeface="Roboto Mono"/>
                <a:sym typeface="Roboto Mono"/>
              </a:rPr>
              <a:t>"100" </a:t>
            </a:r>
            <a:r>
              <a:rPr lang="cs-CZ" sz="2800" dirty="0" err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height</a:t>
            </a:r>
            <a:r>
              <a:rPr lang="cs-CZ" sz="2800" dirty="0" smtClean="0">
                <a:solidFill>
                  <a:srgbClr val="000080"/>
                </a:solidFill>
                <a:latin typeface="Roboto Mono"/>
                <a:ea typeface="Roboto Mono"/>
                <a:cs typeface="Roboto Mono"/>
                <a:sym typeface="Roboto Mono"/>
              </a:rPr>
              <a:t>= </a:t>
            </a:r>
            <a:r>
              <a:rPr lang="cs-CZ" sz="2800" dirty="0">
                <a:solidFill>
                  <a:srgbClr val="008D36"/>
                </a:solidFill>
                <a:latin typeface="Roboto Mono"/>
                <a:ea typeface="Roboto Mono"/>
                <a:cs typeface="Roboto Mono"/>
                <a:sym typeface="Roboto Mono"/>
              </a:rPr>
              <a:t>"100"</a:t>
            </a:r>
          </a:p>
          <a:p>
            <a:pPr marL="177800" indent="-38100">
              <a:spcAft>
                <a:spcPts val="300"/>
              </a:spcAft>
            </a:pPr>
            <a:r>
              <a:rPr lang="cs-CZ" sz="2800" dirty="0" smtClean="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    alt</a:t>
            </a:r>
            <a:r>
              <a:rPr lang="cs-CZ" sz="2800" dirty="0" smtClean="0">
                <a:solidFill>
                  <a:srgbClr val="000080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cs-CZ" sz="2800" dirty="0" smtClean="0">
                <a:solidFill>
                  <a:srgbClr val="008D36"/>
                </a:solidFill>
                <a:latin typeface="Roboto Mono"/>
                <a:ea typeface="Roboto Mono"/>
                <a:cs typeface="Roboto Mono"/>
                <a:sym typeface="Roboto Mono"/>
              </a:rPr>
              <a:t>"</a:t>
            </a:r>
            <a:r>
              <a:rPr lang="cs-CZ" sz="2800" dirty="0">
                <a:solidFill>
                  <a:srgbClr val="008D36"/>
                </a:solidFill>
                <a:latin typeface="Roboto Mono"/>
                <a:ea typeface="Roboto Mono"/>
                <a:cs typeface="Roboto Mono"/>
                <a:sym typeface="Roboto Mono"/>
              </a:rPr>
              <a:t>hezký obrázek</a:t>
            </a:r>
            <a:r>
              <a:rPr lang="cs-CZ" sz="2800" dirty="0" smtClean="0">
                <a:solidFill>
                  <a:srgbClr val="008D36"/>
                </a:solidFill>
                <a:latin typeface="Roboto Mono"/>
                <a:ea typeface="Roboto Mono"/>
                <a:cs typeface="Roboto Mono"/>
                <a:sym typeface="Roboto Mono"/>
              </a:rPr>
              <a:t>"</a:t>
            </a:r>
            <a:r>
              <a:rPr lang="en-US" sz="2800" dirty="0" smtClean="0">
                <a:solidFill>
                  <a:srgbClr val="EB008B"/>
                </a:solidFill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lang="cs-CZ" sz="2800" dirty="0">
              <a:solidFill>
                <a:srgbClr val="EB008B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292" name="Google Shape;292;p57"/>
          <p:cNvCxnSpPr/>
          <p:nvPr/>
        </p:nvCxnSpPr>
        <p:spPr>
          <a:xfrm>
            <a:off x="773098" y="1544025"/>
            <a:ext cx="0" cy="2967000"/>
          </a:xfrm>
          <a:prstGeom prst="straightConnector1">
            <a:avLst/>
          </a:prstGeom>
          <a:noFill/>
          <a:ln w="19050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3" name="Google Shape;293;p57"/>
          <p:cNvSpPr txBox="1"/>
          <p:nvPr/>
        </p:nvSpPr>
        <p:spPr>
          <a:xfrm rot="-5400000">
            <a:off x="164755" y="1456189"/>
            <a:ext cx="875700" cy="60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-CZ" sz="1800" dirty="0" smtClean="0">
                <a:solidFill>
                  <a:srgbClr val="CCCCCC"/>
                </a:solidFill>
              </a:rPr>
              <a:t>HTML</a:t>
            </a:r>
            <a:endParaRPr sz="1800" dirty="0">
              <a:solidFill>
                <a:srgbClr val="CCCCCC"/>
              </a:solidFill>
            </a:endParaRPr>
          </a:p>
        </p:txBody>
      </p:sp>
      <p:sp>
        <p:nvSpPr>
          <p:cNvPr id="7" name="Google Shape;250;p52"/>
          <p:cNvSpPr txBox="1">
            <a:spLocks/>
          </p:cNvSpPr>
          <p:nvPr/>
        </p:nvSpPr>
        <p:spPr>
          <a:xfrm>
            <a:off x="964650" y="4149080"/>
            <a:ext cx="10284600" cy="117827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406400">
              <a:lnSpc>
                <a:spcPct val="115000"/>
              </a:lnSpc>
              <a:spcBef>
                <a:spcPts val="1000"/>
              </a:spcBef>
              <a:buSzPts val="2800"/>
              <a:buFont typeface="Arial"/>
              <a:buChar char="•"/>
            </a:pPr>
            <a:r>
              <a:rPr lang="cs-CZ" sz="2400" dirty="0" smtClean="0"/>
              <a:t>Webová stránku bude ze serveru stahovat obrázky podlé šířky displeje</a:t>
            </a:r>
            <a:endParaRPr lang="en-US" sz="2400" dirty="0" smtClean="0"/>
          </a:p>
        </p:txBody>
      </p:sp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3313" y="4760836"/>
            <a:ext cx="9044186" cy="20416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61" y="4793216"/>
            <a:ext cx="11851650" cy="18365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733" y="4845410"/>
            <a:ext cx="11346583" cy="17321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75823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31"/>
          <p:cNvSpPr txBox="1">
            <a:spLocks noGrp="1"/>
          </p:cNvSpPr>
          <p:nvPr>
            <p:ph type="body" idx="1"/>
          </p:nvPr>
        </p:nvSpPr>
        <p:spPr>
          <a:xfrm>
            <a:off x="964650" y="1378150"/>
            <a:ext cx="10134600" cy="473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064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mobilních uživatelů je stále více</a:t>
            </a:r>
            <a:br>
              <a:rPr lang="en-US"/>
            </a:br>
            <a:endParaRPr/>
          </a:p>
          <a:p>
            <a:pPr marL="45720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roste jak návštěvnost z mobilů, tak čas strávený na stránkách </a:t>
            </a:r>
            <a:br>
              <a:rPr lang="en-US"/>
            </a:br>
            <a:endParaRPr/>
          </a:p>
          <a:p>
            <a:pPr marL="45720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obecně dnes už více než 50 % je z mobilů</a:t>
            </a:r>
            <a:br>
              <a:rPr lang="en-US"/>
            </a:br>
            <a:endParaRPr/>
          </a:p>
          <a:p>
            <a:pPr marL="45720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statistiky se liší podle metodiky měření, země, oboru nebo konkrétního webu, ale….</a:t>
            </a:r>
            <a:endParaRPr/>
          </a:p>
        </p:txBody>
      </p:sp>
      <p:sp>
        <p:nvSpPr>
          <p:cNvPr id="125" name="Google Shape;125;p31"/>
          <p:cNvSpPr txBox="1">
            <a:spLocks noGrp="1"/>
          </p:cNvSpPr>
          <p:nvPr>
            <p:ph type="title"/>
          </p:nvPr>
        </p:nvSpPr>
        <p:spPr>
          <a:xfrm>
            <a:off x="964660" y="528469"/>
            <a:ext cx="8325300" cy="82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Mobilní použití vzrůstá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65"/>
          <p:cNvSpPr txBox="1">
            <a:spLocks noGrp="1"/>
          </p:cNvSpPr>
          <p:nvPr>
            <p:ph type="title"/>
          </p:nvPr>
        </p:nvSpPr>
        <p:spPr>
          <a:xfrm>
            <a:off x="1079770" y="1371600"/>
            <a:ext cx="10029300" cy="439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Doporučení na knihy</a:t>
            </a:r>
            <a:endParaRPr sz="48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66"/>
          <p:cNvSpPr txBox="1">
            <a:spLocks noGrp="1"/>
          </p:cNvSpPr>
          <p:nvPr>
            <p:ph type="title"/>
          </p:nvPr>
        </p:nvSpPr>
        <p:spPr>
          <a:xfrm>
            <a:off x="964660" y="528469"/>
            <a:ext cx="8325300" cy="82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Doporučení na knihy</a:t>
            </a:r>
            <a:endParaRPr/>
          </a:p>
        </p:txBody>
      </p:sp>
      <p:sp>
        <p:nvSpPr>
          <p:cNvPr id="353" name="Google Shape;353;p66"/>
          <p:cNvSpPr txBox="1">
            <a:spLocks noGrp="1"/>
          </p:cNvSpPr>
          <p:nvPr>
            <p:ph type="body" idx="1"/>
          </p:nvPr>
        </p:nvSpPr>
        <p:spPr>
          <a:xfrm>
            <a:off x="964653" y="1378150"/>
            <a:ext cx="6724800" cy="440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0000"/>
                </a:solidFill>
              </a:rPr>
              <a:t>Ethan Marcotte</a:t>
            </a:r>
            <a:endParaRPr sz="24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200" u="sng">
                <a:solidFill>
                  <a:schemeClr val="hlink"/>
                </a:solidFill>
                <a:hlinkClick r:id="rId3"/>
              </a:rPr>
              <a:t>Responsive web design</a:t>
            </a:r>
            <a:endParaRPr sz="3200">
              <a:solidFill>
                <a:srgbClr val="666666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rgbClr val="666666"/>
                </a:solidFill>
              </a:rPr>
              <a:t>Kniha, která de facto definovala celý obor responzivního webdesignu.</a:t>
            </a:r>
            <a:endParaRPr>
              <a:solidFill>
                <a:srgbClr val="666666"/>
              </a:solidFill>
            </a:endParaRPr>
          </a:p>
        </p:txBody>
      </p:sp>
      <p:pic>
        <p:nvPicPr>
          <p:cNvPr id="354" name="Google Shape;354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84251" y="1596850"/>
            <a:ext cx="2852646" cy="44097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67"/>
          <p:cNvSpPr txBox="1">
            <a:spLocks noGrp="1"/>
          </p:cNvSpPr>
          <p:nvPr>
            <p:ph type="title"/>
          </p:nvPr>
        </p:nvSpPr>
        <p:spPr>
          <a:xfrm>
            <a:off x="964660" y="528469"/>
            <a:ext cx="8325300" cy="82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Doporučení na knihy</a:t>
            </a:r>
            <a:endParaRPr/>
          </a:p>
        </p:txBody>
      </p:sp>
      <p:sp>
        <p:nvSpPr>
          <p:cNvPr id="360" name="Google Shape;360;p67"/>
          <p:cNvSpPr txBox="1">
            <a:spLocks noGrp="1"/>
          </p:cNvSpPr>
          <p:nvPr>
            <p:ph type="body" idx="1"/>
          </p:nvPr>
        </p:nvSpPr>
        <p:spPr>
          <a:xfrm>
            <a:off x="964650" y="1490725"/>
            <a:ext cx="6215400" cy="415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0000"/>
                </a:solidFill>
              </a:rPr>
              <a:t>Martin Michálek</a:t>
            </a:r>
            <a:endParaRPr sz="24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200" u="sng">
                <a:solidFill>
                  <a:schemeClr val="hlink"/>
                </a:solidFill>
                <a:hlinkClick r:id="rId3"/>
              </a:rPr>
              <a:t>Vzhůru do (responziv­ního)</a:t>
            </a:r>
            <a:endParaRPr sz="3200">
              <a:solidFill>
                <a:srgbClr val="666666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200" u="sng">
                <a:solidFill>
                  <a:schemeClr val="hlink"/>
                </a:solidFill>
                <a:hlinkClick r:id="rId3"/>
              </a:rPr>
              <a:t>webdesignu</a:t>
            </a:r>
            <a:endParaRPr sz="3200">
              <a:solidFill>
                <a:srgbClr val="666666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rgbClr val="666666"/>
                </a:solidFill>
              </a:rPr>
              <a:t>Skvělá česká kniha o responzivním webdesignu plná praktických rad a tipů.</a:t>
            </a:r>
            <a:endParaRPr>
              <a:solidFill>
                <a:srgbClr val="666666"/>
              </a:solidFill>
            </a:endParaRPr>
          </a:p>
        </p:txBody>
      </p:sp>
      <p:pic>
        <p:nvPicPr>
          <p:cNvPr id="361" name="Google Shape;361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41853" y="1668444"/>
            <a:ext cx="3333750" cy="333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68"/>
          <p:cNvSpPr txBox="1">
            <a:spLocks noGrp="1"/>
          </p:cNvSpPr>
          <p:nvPr>
            <p:ph type="title"/>
          </p:nvPr>
        </p:nvSpPr>
        <p:spPr>
          <a:xfrm>
            <a:off x="964660" y="528469"/>
            <a:ext cx="8325300" cy="82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Doporučení na knihy</a:t>
            </a:r>
            <a:endParaRPr/>
          </a:p>
        </p:txBody>
      </p:sp>
      <p:sp>
        <p:nvSpPr>
          <p:cNvPr id="367" name="Google Shape;367;p68"/>
          <p:cNvSpPr txBox="1">
            <a:spLocks noGrp="1"/>
          </p:cNvSpPr>
          <p:nvPr>
            <p:ph type="body" idx="1"/>
          </p:nvPr>
        </p:nvSpPr>
        <p:spPr>
          <a:xfrm>
            <a:off x="964650" y="1668450"/>
            <a:ext cx="6203700" cy="308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dirty="0" err="1">
                <a:solidFill>
                  <a:srgbClr val="000000"/>
                </a:solidFill>
              </a:rPr>
              <a:t>Ve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dirty="0" err="1">
                <a:solidFill>
                  <a:srgbClr val="000000"/>
                </a:solidFill>
              </a:rPr>
              <a:t>spolupráci</a:t>
            </a:r>
            <a:r>
              <a:rPr lang="en-US" sz="2400" dirty="0">
                <a:solidFill>
                  <a:srgbClr val="000000"/>
                </a:solidFill>
              </a:rPr>
              <a:t> s </a:t>
            </a:r>
            <a:r>
              <a:rPr lang="en-US" sz="2400" dirty="0" err="1">
                <a:solidFill>
                  <a:srgbClr val="000000"/>
                </a:solidFill>
              </a:rPr>
              <a:t>Martinem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dirty="0" err="1">
                <a:solidFill>
                  <a:srgbClr val="000000"/>
                </a:solidFill>
              </a:rPr>
              <a:t>dostáváte</a:t>
            </a:r>
            <a:r>
              <a:rPr lang="en-US" sz="2400" dirty="0">
                <a:solidFill>
                  <a:srgbClr val="000000"/>
                </a:solidFill>
              </a:rPr>
              <a:t> od </a:t>
            </a:r>
            <a:r>
              <a:rPr lang="en-US" sz="2400" dirty="0" err="1">
                <a:solidFill>
                  <a:srgbClr val="000000"/>
                </a:solidFill>
              </a:rPr>
              <a:t>Czechitas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b="1" dirty="0" err="1">
                <a:solidFill>
                  <a:srgbClr val="000000"/>
                </a:solidFill>
              </a:rPr>
              <a:t>elektronickou</a:t>
            </a:r>
            <a:r>
              <a:rPr lang="en-US" sz="2400" b="1" dirty="0">
                <a:solidFill>
                  <a:srgbClr val="000000"/>
                </a:solidFill>
              </a:rPr>
              <a:t> </a:t>
            </a:r>
            <a:r>
              <a:rPr lang="en-US" sz="2400" b="1" dirty="0" err="1">
                <a:solidFill>
                  <a:srgbClr val="000000"/>
                </a:solidFill>
              </a:rPr>
              <a:t>verzi</a:t>
            </a:r>
            <a:r>
              <a:rPr lang="en-US" sz="2400" b="1" dirty="0">
                <a:solidFill>
                  <a:srgbClr val="000000"/>
                </a:solidFill>
              </a:rPr>
              <a:t> </a:t>
            </a:r>
            <a:r>
              <a:rPr lang="en-US" sz="2400" b="1" dirty="0" err="1">
                <a:solidFill>
                  <a:srgbClr val="000000"/>
                </a:solidFill>
              </a:rPr>
              <a:t>knihy</a:t>
            </a:r>
            <a:r>
              <a:rPr lang="en-US" sz="2400" b="1" dirty="0">
                <a:solidFill>
                  <a:srgbClr val="000000"/>
                </a:solidFill>
              </a:rPr>
              <a:t> </a:t>
            </a:r>
            <a:r>
              <a:rPr lang="en-US" sz="2400" b="1" dirty="0" err="1">
                <a:solidFill>
                  <a:srgbClr val="000000"/>
                </a:solidFill>
              </a:rPr>
              <a:t>zdarma</a:t>
            </a:r>
            <a:r>
              <a:rPr lang="en-US" sz="2400" b="1" dirty="0">
                <a:solidFill>
                  <a:srgbClr val="000000"/>
                </a:solidFill>
              </a:rPr>
              <a:t>! </a:t>
            </a:r>
            <a:endParaRPr sz="2400" b="1" dirty="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 b="1" dirty="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800" b="1" u="sng" dirty="0" err="1">
                <a:solidFill>
                  <a:schemeClr val="hlink"/>
                </a:solidFill>
                <a:hlinkClick r:id="rId3"/>
              </a:rPr>
              <a:t>Ke</a:t>
            </a:r>
            <a:r>
              <a:rPr lang="en-US" sz="4800" b="1" u="sng" dirty="0">
                <a:solidFill>
                  <a:schemeClr val="hlink"/>
                </a:solidFill>
                <a:hlinkClick r:id="rId3"/>
              </a:rPr>
              <a:t> </a:t>
            </a:r>
            <a:r>
              <a:rPr lang="en-US" sz="4800" b="1" u="sng" dirty="0" err="1">
                <a:solidFill>
                  <a:schemeClr val="hlink"/>
                </a:solidFill>
                <a:hlinkClick r:id="rId3"/>
              </a:rPr>
              <a:t>stažení</a:t>
            </a:r>
            <a:r>
              <a:rPr lang="en-US" sz="4800" b="1" u="sng" dirty="0">
                <a:solidFill>
                  <a:schemeClr val="hlink"/>
                </a:solidFill>
                <a:hlinkClick r:id="rId3"/>
              </a:rPr>
              <a:t> </a:t>
            </a:r>
            <a:r>
              <a:rPr lang="en-US" sz="4800" b="1" u="sng" dirty="0" err="1">
                <a:solidFill>
                  <a:schemeClr val="hlink"/>
                </a:solidFill>
                <a:hlinkClick r:id="rId3"/>
              </a:rPr>
              <a:t>zde</a:t>
            </a:r>
            <a:endParaRPr sz="4800" dirty="0">
              <a:solidFill>
                <a:srgbClr val="000000"/>
              </a:solidFill>
            </a:endParaRPr>
          </a:p>
        </p:txBody>
      </p:sp>
      <p:sp>
        <p:nvSpPr>
          <p:cNvPr id="368" name="Google Shape;368;p68"/>
          <p:cNvSpPr txBox="1">
            <a:spLocks noGrp="1"/>
          </p:cNvSpPr>
          <p:nvPr>
            <p:ph type="body" idx="1"/>
          </p:nvPr>
        </p:nvSpPr>
        <p:spPr>
          <a:xfrm>
            <a:off x="964650" y="5229975"/>
            <a:ext cx="9912300" cy="97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rgbClr val="666666"/>
                </a:solidFill>
              </a:rPr>
              <a:t>Kniha je k dispozici ve formátech </a:t>
            </a:r>
            <a:r>
              <a:rPr lang="en-US" sz="2400" b="1">
                <a:solidFill>
                  <a:srgbClr val="666666"/>
                </a:solidFill>
              </a:rPr>
              <a:t>PDF </a:t>
            </a:r>
            <a:r>
              <a:rPr lang="en-US" sz="2400">
                <a:solidFill>
                  <a:srgbClr val="666666"/>
                </a:solidFill>
              </a:rPr>
              <a:t>(pro čtení na počítači),</a:t>
            </a:r>
            <a:br>
              <a:rPr lang="en-US" sz="2400">
                <a:solidFill>
                  <a:srgbClr val="666666"/>
                </a:solidFill>
              </a:rPr>
            </a:br>
            <a:r>
              <a:rPr lang="en-US" sz="2400" b="1">
                <a:solidFill>
                  <a:srgbClr val="666666"/>
                </a:solidFill>
              </a:rPr>
              <a:t>MOBI </a:t>
            </a:r>
            <a:r>
              <a:rPr lang="en-US" sz="2400">
                <a:solidFill>
                  <a:srgbClr val="666666"/>
                </a:solidFill>
              </a:rPr>
              <a:t>(pro Kindle) a </a:t>
            </a:r>
            <a:r>
              <a:rPr lang="en-US" sz="2400" b="1">
                <a:solidFill>
                  <a:srgbClr val="666666"/>
                </a:solidFill>
              </a:rPr>
              <a:t>EPUB </a:t>
            </a:r>
            <a:r>
              <a:rPr lang="en-US" sz="2400">
                <a:solidFill>
                  <a:srgbClr val="666666"/>
                </a:solidFill>
              </a:rPr>
              <a:t>(Apple Books a jiné čtečky).</a:t>
            </a:r>
            <a:endParaRPr sz="4800">
              <a:solidFill>
                <a:srgbClr val="666666"/>
              </a:solidFill>
            </a:endParaRPr>
          </a:p>
        </p:txBody>
      </p:sp>
      <p:pic>
        <p:nvPicPr>
          <p:cNvPr id="369" name="Google Shape;369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41853" y="1668444"/>
            <a:ext cx="3333750" cy="333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65"/>
          <p:cNvSpPr txBox="1">
            <a:spLocks noGrp="1"/>
          </p:cNvSpPr>
          <p:nvPr>
            <p:ph type="title"/>
          </p:nvPr>
        </p:nvSpPr>
        <p:spPr>
          <a:xfrm>
            <a:off x="1079770" y="1371600"/>
            <a:ext cx="10029300" cy="439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cs-CZ" dirty="0" smtClean="0"/>
              <a:t>Cvičení</a:t>
            </a:r>
            <a:endParaRPr sz="4800" dirty="0"/>
          </a:p>
        </p:txBody>
      </p:sp>
    </p:spTree>
    <p:extLst>
      <p:ext uri="{BB962C8B-B14F-4D97-AF65-F5344CB8AC3E}">
        <p14:creationId xmlns:p14="http://schemas.microsoft.com/office/powerpoint/2010/main" val="2091831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52"/>
          <p:cNvSpPr txBox="1">
            <a:spLocks noGrp="1"/>
          </p:cNvSpPr>
          <p:nvPr>
            <p:ph type="body" idx="1"/>
          </p:nvPr>
        </p:nvSpPr>
        <p:spPr>
          <a:xfrm>
            <a:off x="964650" y="1378150"/>
            <a:ext cx="10284600" cy="473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4064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cs-CZ" dirty="0" smtClean="0"/>
              <a:t>cvičení</a:t>
            </a:r>
            <a:endParaRPr dirty="0"/>
          </a:p>
        </p:txBody>
      </p:sp>
      <p:sp>
        <p:nvSpPr>
          <p:cNvPr id="251" name="Google Shape;251;p52"/>
          <p:cNvSpPr txBox="1">
            <a:spLocks noGrp="1"/>
          </p:cNvSpPr>
          <p:nvPr>
            <p:ph type="title"/>
          </p:nvPr>
        </p:nvSpPr>
        <p:spPr>
          <a:xfrm>
            <a:off x="964660" y="528469"/>
            <a:ext cx="8325300" cy="82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-CZ" dirty="0" smtClean="0"/>
              <a:t>Cvičení – responzivní obrázky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37184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52"/>
          <p:cNvSpPr txBox="1">
            <a:spLocks noGrp="1"/>
          </p:cNvSpPr>
          <p:nvPr>
            <p:ph type="body" idx="1"/>
          </p:nvPr>
        </p:nvSpPr>
        <p:spPr>
          <a:xfrm>
            <a:off x="964650" y="1378150"/>
            <a:ext cx="10284600" cy="473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4064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cs-CZ" dirty="0" smtClean="0"/>
              <a:t>cvičení</a:t>
            </a:r>
            <a:endParaRPr dirty="0"/>
          </a:p>
        </p:txBody>
      </p:sp>
      <p:sp>
        <p:nvSpPr>
          <p:cNvPr id="251" name="Google Shape;251;p52"/>
          <p:cNvSpPr txBox="1">
            <a:spLocks noGrp="1"/>
          </p:cNvSpPr>
          <p:nvPr>
            <p:ph type="title"/>
          </p:nvPr>
        </p:nvSpPr>
        <p:spPr>
          <a:xfrm>
            <a:off x="964660" y="528469"/>
            <a:ext cx="8325300" cy="82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-CZ" dirty="0" smtClean="0"/>
              <a:t>Zadání úkolu – Projekt - Kontakty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94147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32"/>
          <p:cNvSpPr txBox="1">
            <a:spLocks noGrp="1"/>
          </p:cNvSpPr>
          <p:nvPr>
            <p:ph type="body" idx="1"/>
          </p:nvPr>
        </p:nvSpPr>
        <p:spPr>
          <a:xfrm>
            <a:off x="964650" y="2701864"/>
            <a:ext cx="10134600" cy="13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 err="1"/>
              <a:t>návštevnosti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webech</a:t>
            </a:r>
            <a:r>
              <a:rPr lang="en-US" dirty="0"/>
              <a:t> v USA </a:t>
            </a:r>
            <a:r>
              <a:rPr lang="en-US" dirty="0" err="1"/>
              <a:t>pochází</a:t>
            </a:r>
            <a:r>
              <a:rPr lang="en-US" dirty="0"/>
              <a:t> z </a:t>
            </a:r>
            <a:r>
              <a:rPr lang="en-US" dirty="0" err="1"/>
              <a:t>mobilů</a:t>
            </a:r>
            <a:endParaRPr dirty="0"/>
          </a:p>
        </p:txBody>
      </p:sp>
      <p:sp>
        <p:nvSpPr>
          <p:cNvPr id="131" name="Google Shape;131;p32"/>
          <p:cNvSpPr txBox="1">
            <a:spLocks noGrp="1"/>
          </p:cNvSpPr>
          <p:nvPr>
            <p:ph type="title"/>
          </p:nvPr>
        </p:nvSpPr>
        <p:spPr>
          <a:xfrm>
            <a:off x="964660" y="528469"/>
            <a:ext cx="8325300" cy="82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Mobilní použití vzrůstá</a:t>
            </a:r>
            <a:endParaRPr/>
          </a:p>
        </p:txBody>
      </p:sp>
      <p:sp>
        <p:nvSpPr>
          <p:cNvPr id="132" name="Google Shape;132;p32"/>
          <p:cNvSpPr txBox="1"/>
          <p:nvPr/>
        </p:nvSpPr>
        <p:spPr>
          <a:xfrm>
            <a:off x="1066350" y="1340768"/>
            <a:ext cx="10032900" cy="1564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 b="1" dirty="0">
                <a:solidFill>
                  <a:schemeClr val="accent1"/>
                </a:solidFill>
              </a:rPr>
              <a:t>63 %</a:t>
            </a:r>
            <a:endParaRPr sz="9600" b="1" dirty="0">
              <a:solidFill>
                <a:schemeClr val="accent1"/>
              </a:solidFill>
            </a:endParaRPr>
          </a:p>
        </p:txBody>
      </p:sp>
      <p:sp>
        <p:nvSpPr>
          <p:cNvPr id="5" name="Google Shape;139;p33"/>
          <p:cNvSpPr txBox="1"/>
          <p:nvPr/>
        </p:nvSpPr>
        <p:spPr>
          <a:xfrm>
            <a:off x="1095827" y="4005064"/>
            <a:ext cx="10032900" cy="1564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 b="1" dirty="0">
                <a:solidFill>
                  <a:schemeClr val="accent1"/>
                </a:solidFill>
              </a:rPr>
              <a:t>51 %</a:t>
            </a:r>
            <a:endParaRPr sz="9600" b="1" dirty="0">
              <a:solidFill>
                <a:schemeClr val="accent1"/>
              </a:solidFill>
            </a:endParaRPr>
          </a:p>
        </p:txBody>
      </p:sp>
      <p:sp>
        <p:nvSpPr>
          <p:cNvPr id="6" name="Google Shape;137;p33"/>
          <p:cNvSpPr txBox="1">
            <a:spLocks/>
          </p:cNvSpPr>
          <p:nvPr/>
        </p:nvSpPr>
        <p:spPr>
          <a:xfrm>
            <a:off x="839416" y="5347583"/>
            <a:ext cx="10134600" cy="792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>
              <a:lnSpc>
                <a:spcPct val="115000"/>
              </a:lnSpc>
              <a:buFont typeface="Arial"/>
              <a:buNone/>
            </a:pPr>
            <a:r>
              <a:rPr lang="en-US" dirty="0" err="1" smtClean="0"/>
              <a:t>času</a:t>
            </a:r>
            <a:r>
              <a:rPr lang="en-US" dirty="0" smtClean="0"/>
              <a:t> </a:t>
            </a:r>
            <a:r>
              <a:rPr lang="en-US" dirty="0" err="1" smtClean="0"/>
              <a:t>stráveného</a:t>
            </a:r>
            <a:r>
              <a:rPr lang="en-US" dirty="0" smtClean="0"/>
              <a:t> v USA online je </a:t>
            </a:r>
            <a:r>
              <a:rPr lang="en-US" dirty="0" err="1" smtClean="0"/>
              <a:t>na</a:t>
            </a:r>
            <a:r>
              <a:rPr lang="en-US" dirty="0" smtClean="0"/>
              <a:t> </a:t>
            </a:r>
            <a:r>
              <a:rPr lang="en-US" dirty="0" err="1" smtClean="0"/>
              <a:t>mobilních</a:t>
            </a:r>
            <a:r>
              <a:rPr lang="en-US" dirty="0" smtClean="0"/>
              <a:t> </a:t>
            </a:r>
            <a:r>
              <a:rPr lang="en-US" dirty="0" err="1" smtClean="0"/>
              <a:t>zařízeních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0029" y="3677472"/>
            <a:ext cx="4464496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1875" y="152400"/>
            <a:ext cx="5886024" cy="6553197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34"/>
          <p:cNvSpPr txBox="1">
            <a:spLocks noGrp="1"/>
          </p:cNvSpPr>
          <p:nvPr>
            <p:ph type="body" idx="1"/>
          </p:nvPr>
        </p:nvSpPr>
        <p:spPr>
          <a:xfrm>
            <a:off x="7268000" y="2871050"/>
            <a:ext cx="3940500" cy="13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Návštěvnost z mobilů podle oboru (USA)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5"/>
          <p:cNvSpPr txBox="1">
            <a:spLocks noGrp="1"/>
          </p:cNvSpPr>
          <p:nvPr>
            <p:ph type="body" idx="1"/>
          </p:nvPr>
        </p:nvSpPr>
        <p:spPr>
          <a:xfrm>
            <a:off x="964650" y="1378150"/>
            <a:ext cx="10134600" cy="259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064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responzivní webdesign není jen o mobilech</a:t>
            </a:r>
            <a:br>
              <a:rPr lang="en-US"/>
            </a:br>
            <a:endParaRPr/>
          </a:p>
          <a:p>
            <a:pPr marL="45720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často naopak zapomínáme na velká zařízení</a:t>
            </a:r>
            <a:br>
              <a:rPr lang="en-US"/>
            </a:br>
            <a:r>
              <a:rPr lang="en-US"/>
              <a:t>(tv, projektory, extrémně široké monitory...)</a:t>
            </a:r>
            <a:endParaRPr/>
          </a:p>
        </p:txBody>
      </p:sp>
      <p:sp>
        <p:nvSpPr>
          <p:cNvPr id="151" name="Google Shape;151;p35"/>
          <p:cNvSpPr txBox="1">
            <a:spLocks noGrp="1"/>
          </p:cNvSpPr>
          <p:nvPr>
            <p:ph type="title"/>
          </p:nvPr>
        </p:nvSpPr>
        <p:spPr>
          <a:xfrm>
            <a:off x="964660" y="528469"/>
            <a:ext cx="8325300" cy="82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Nejen mobily</a:t>
            </a:r>
            <a:endParaRPr/>
          </a:p>
        </p:txBody>
      </p:sp>
      <p:pic>
        <p:nvPicPr>
          <p:cNvPr id="152" name="Google Shape;15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0150" y="3720400"/>
            <a:ext cx="7503600" cy="307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6"/>
          <p:cNvSpPr txBox="1">
            <a:spLocks noGrp="1"/>
          </p:cNvSpPr>
          <p:nvPr>
            <p:ph type="body" idx="1"/>
          </p:nvPr>
        </p:nvSpPr>
        <p:spPr>
          <a:xfrm>
            <a:off x="964650" y="2274900"/>
            <a:ext cx="10134600" cy="383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4800" b="1">
                <a:solidFill>
                  <a:schemeClr val="accent1"/>
                </a:solidFill>
              </a:rPr>
              <a:t>Zajistit optimální uživatelskou zkušenost na jakémkoliv zařízení.</a:t>
            </a:r>
            <a:endParaRPr sz="4800" b="1">
              <a:solidFill>
                <a:schemeClr val="accent1"/>
              </a:solidFill>
            </a:endParaRPr>
          </a:p>
        </p:txBody>
      </p:sp>
      <p:sp>
        <p:nvSpPr>
          <p:cNvPr id="158" name="Google Shape;158;p36"/>
          <p:cNvSpPr txBox="1">
            <a:spLocks noGrp="1"/>
          </p:cNvSpPr>
          <p:nvPr>
            <p:ph type="title"/>
          </p:nvPr>
        </p:nvSpPr>
        <p:spPr>
          <a:xfrm>
            <a:off x="964660" y="528469"/>
            <a:ext cx="8325300" cy="82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Cíl responzivního webdesignu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7"/>
          <p:cNvSpPr txBox="1">
            <a:spLocks noGrp="1"/>
          </p:cNvSpPr>
          <p:nvPr>
            <p:ph type="body" idx="1"/>
          </p:nvPr>
        </p:nvSpPr>
        <p:spPr>
          <a:xfrm>
            <a:off x="964650" y="1658775"/>
            <a:ext cx="10134600" cy="445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accent1"/>
                </a:solidFill>
              </a:rPr>
              <a:t>Dobře použitelné</a:t>
            </a:r>
            <a:endParaRPr b="1">
              <a:solidFill>
                <a:schemeClr val="accent1"/>
              </a:solidFill>
            </a:endParaRPr>
          </a:p>
          <a:p>
            <a:pPr marL="457200" lvl="0" indent="-4064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na všechno jde pohodlně “kliknout”</a:t>
            </a:r>
            <a:endParaRPr/>
          </a:p>
          <a:p>
            <a:pPr marL="45720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nikde není obsah přes sebe nebo není něco schované “za rohem”</a:t>
            </a:r>
            <a:endParaRPr/>
          </a:p>
          <a:p>
            <a:pPr marL="45720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na mobilu např. nevyžaduji stisknutí klávesy na klávesnici, apod.</a:t>
            </a:r>
            <a:endParaRPr/>
          </a:p>
          <a:p>
            <a:pPr marL="45720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nespoléhám na stav “hover” např. pro otevírání menu - na mobilu neexistuje!</a:t>
            </a:r>
            <a:endParaRPr/>
          </a:p>
        </p:txBody>
      </p:sp>
      <p:sp>
        <p:nvSpPr>
          <p:cNvPr id="164" name="Google Shape;164;p37"/>
          <p:cNvSpPr txBox="1">
            <a:spLocks noGrp="1"/>
          </p:cNvSpPr>
          <p:nvPr>
            <p:ph type="title"/>
          </p:nvPr>
        </p:nvSpPr>
        <p:spPr>
          <a:xfrm>
            <a:off x="964660" y="528469"/>
            <a:ext cx="8325300" cy="82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Optimální uživatelská zkušenost...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Motiv Office">
  <a:themeElements>
    <a:clrScheme name="Vlastní 1">
      <a:dk1>
        <a:srgbClr val="000000"/>
      </a:dk1>
      <a:lt1>
        <a:srgbClr val="FFFFFF"/>
      </a:lt1>
      <a:dk2>
        <a:srgbClr val="2B3990"/>
      </a:dk2>
      <a:lt2>
        <a:srgbClr val="E7E6E6"/>
      </a:lt2>
      <a:accent1>
        <a:srgbClr val="EB008B"/>
      </a:accent1>
      <a:accent2>
        <a:srgbClr val="FFCB04"/>
      </a:accent2>
      <a:accent3>
        <a:srgbClr val="F36F21"/>
      </a:accent3>
      <a:accent4>
        <a:srgbClr val="8CC63E"/>
      </a:accent4>
      <a:accent5>
        <a:srgbClr val="00BFE7"/>
      </a:accent5>
      <a:accent6>
        <a:srgbClr val="91268F"/>
      </a:accent6>
      <a:hlink>
        <a:srgbClr val="EB008B"/>
      </a:hlink>
      <a:folHlink>
        <a:srgbClr val="7F7F7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Motiv Office">
  <a:themeElements>
    <a:clrScheme name="Vlastní 1">
      <a:dk1>
        <a:srgbClr val="000000"/>
      </a:dk1>
      <a:lt1>
        <a:srgbClr val="FFFFFF"/>
      </a:lt1>
      <a:dk2>
        <a:srgbClr val="2B3990"/>
      </a:dk2>
      <a:lt2>
        <a:srgbClr val="E7E6E6"/>
      </a:lt2>
      <a:accent1>
        <a:srgbClr val="EB008B"/>
      </a:accent1>
      <a:accent2>
        <a:srgbClr val="FFCB04"/>
      </a:accent2>
      <a:accent3>
        <a:srgbClr val="F36F21"/>
      </a:accent3>
      <a:accent4>
        <a:srgbClr val="8CC63E"/>
      </a:accent4>
      <a:accent5>
        <a:srgbClr val="00BFE7"/>
      </a:accent5>
      <a:accent6>
        <a:srgbClr val="91268F"/>
      </a:accent6>
      <a:hlink>
        <a:srgbClr val="EB008B"/>
      </a:hlink>
      <a:folHlink>
        <a:srgbClr val="7F7F7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240</TotalTime>
  <Words>742</Words>
  <Application>Microsoft Office PowerPoint</Application>
  <PresentationFormat>Vlastní</PresentationFormat>
  <Paragraphs>166</Paragraphs>
  <Slides>46</Slides>
  <Notes>46</Notes>
  <HiddenSlides>0</HiddenSlides>
  <MMClips>0</MMClips>
  <ScaleCrop>false</ScaleCrop>
  <HeadingPairs>
    <vt:vector size="6" baseType="variant">
      <vt:variant>
        <vt:lpstr>Použitá písma</vt:lpstr>
      </vt:variant>
      <vt:variant>
        <vt:i4>5</vt:i4>
      </vt:variant>
      <vt:variant>
        <vt:lpstr>Motiv</vt:lpstr>
      </vt:variant>
      <vt:variant>
        <vt:i4>2</vt:i4>
      </vt:variant>
      <vt:variant>
        <vt:lpstr>Nadpisy snímků</vt:lpstr>
      </vt:variant>
      <vt:variant>
        <vt:i4>46</vt:i4>
      </vt:variant>
    </vt:vector>
  </HeadingPairs>
  <TitlesOfParts>
    <vt:vector size="53" baseType="lpstr">
      <vt:lpstr>Arial</vt:lpstr>
      <vt:lpstr>Roboto Mono</vt:lpstr>
      <vt:lpstr>Calibri</vt:lpstr>
      <vt:lpstr>Amatic SC</vt:lpstr>
      <vt:lpstr>Open Sans</vt:lpstr>
      <vt:lpstr>Motiv Office</vt:lpstr>
      <vt:lpstr>Motiv Office</vt:lpstr>
      <vt:lpstr>Responzivní webdesign Stránky pro mobil / tablet / počítač</vt:lpstr>
      <vt:lpstr>Použití materiálů</vt:lpstr>
      <vt:lpstr>responzivní webdesign Co to je a proč to chceme?</vt:lpstr>
      <vt:lpstr>Mobilní použití vzrůstá</vt:lpstr>
      <vt:lpstr>Mobilní použití vzrůstá</vt:lpstr>
      <vt:lpstr>Prezentace aplikace PowerPoint</vt:lpstr>
      <vt:lpstr>Nejen mobily</vt:lpstr>
      <vt:lpstr>Cíl responzivního webdesignu</vt:lpstr>
      <vt:lpstr>Optimální uživatelská zkušenost...</vt:lpstr>
      <vt:lpstr>Optimální uživatelská zkušenost...</vt:lpstr>
      <vt:lpstr>Optimální uživatelská zkušenost...</vt:lpstr>
      <vt:lpstr>Prezentace aplikace PowerPoint</vt:lpstr>
      <vt:lpstr>Prezentace aplikace PowerPoint</vt:lpstr>
      <vt:lpstr>Stránka se přizpůsobuje</vt:lpstr>
      <vt:lpstr>Mobile First přístup</vt:lpstr>
      <vt:lpstr>Mobile first</vt:lpstr>
      <vt:lpstr>Mobile first</vt:lpstr>
      <vt:lpstr>Základní techniky RWD</vt:lpstr>
      <vt:lpstr>Techniky RWD</vt:lpstr>
      <vt:lpstr>Flexibilní grid</vt:lpstr>
      <vt:lpstr>Flexibilní grid</vt:lpstr>
      <vt:lpstr>Flexibilní grid</vt:lpstr>
      <vt:lpstr>Flexibilní grid</vt:lpstr>
      <vt:lpstr>Layout pro specifická zařízení</vt:lpstr>
      <vt:lpstr>Media Query</vt:lpstr>
      <vt:lpstr>Media Query</vt:lpstr>
      <vt:lpstr>Media Query</vt:lpstr>
      <vt:lpstr>Media Query</vt:lpstr>
      <vt:lpstr>Media Query</vt:lpstr>
      <vt:lpstr>Media Query</vt:lpstr>
      <vt:lpstr>Tiskový styl pomocí media query</vt:lpstr>
      <vt:lpstr>Flexibilní obrázky</vt:lpstr>
      <vt:lpstr>Flexibilní obrázky</vt:lpstr>
      <vt:lpstr>Prezentace aplikace PowerPoint</vt:lpstr>
      <vt:lpstr>Prezentace aplikace PowerPoint</vt:lpstr>
      <vt:lpstr>Prezentace aplikace PowerPoint</vt:lpstr>
      <vt:lpstr>Prezentace aplikace PowerPoint</vt:lpstr>
      <vt:lpstr>Flexibilní obrázky v CSS</vt:lpstr>
      <vt:lpstr>Flexibilní obrázky v CSS</vt:lpstr>
      <vt:lpstr>Doporučení na knihy</vt:lpstr>
      <vt:lpstr>Doporučení na knihy</vt:lpstr>
      <vt:lpstr>Doporučení na knihy</vt:lpstr>
      <vt:lpstr>Doporučení na knihy</vt:lpstr>
      <vt:lpstr>Cvičení</vt:lpstr>
      <vt:lpstr>Cvičení – responzivní obrázky</vt:lpstr>
      <vt:lpstr>Zadání úkolu – Projekt - Kontakty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Responzivní webdesign Stránky pro mobil / tablet / počítač</dc:title>
  <cp:lastModifiedBy>Simon Buryan</cp:lastModifiedBy>
  <cp:revision>17</cp:revision>
  <dcterms:modified xsi:type="dcterms:W3CDTF">2020-04-15T23:12:01Z</dcterms:modified>
</cp:coreProperties>
</file>